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5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57" r:id="rId3"/>
    <p:sldId id="28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5" r:id="rId23"/>
    <p:sldId id="277" r:id="rId24"/>
    <p:sldId id="276" r:id="rId25"/>
    <p:sldId id="278" r:id="rId26"/>
    <p:sldId id="287" r:id="rId27"/>
    <p:sldId id="288" r:id="rId28"/>
    <p:sldId id="289" r:id="rId29"/>
    <p:sldId id="290" r:id="rId30"/>
    <p:sldId id="291" r:id="rId31"/>
    <p:sldId id="292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0" d="100"/>
          <a:sy n="80" d="100"/>
        </p:scale>
        <p:origin x="-55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9189-7EA3-4A59-A4BC-452EF73A25F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A8C-0E12-470E-AE6F-095E3F313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9189-7EA3-4A59-A4BC-452EF73A25F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A8C-0E12-470E-AE6F-095E3F313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9189-7EA3-4A59-A4BC-452EF73A25F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A8C-0E12-470E-AE6F-095E3F313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9189-7EA3-4A59-A4BC-452EF73A25F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A8C-0E12-470E-AE6F-095E3F313C8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51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9189-7EA3-4A59-A4BC-452EF73A25F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A8C-0E12-470E-AE6F-095E3F313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9189-7EA3-4A59-A4BC-452EF73A25F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A8C-0E12-470E-AE6F-095E3F313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9189-7EA3-4A59-A4BC-452EF73A25F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A8C-0E12-470E-AE6F-095E3F313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9189-7EA3-4A59-A4BC-452EF73A25F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A8C-0E12-470E-AE6F-095E3F313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9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9189-7EA3-4A59-A4BC-452EF73A25F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A8C-0E12-470E-AE6F-095E3F313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9189-7EA3-4A59-A4BC-452EF73A25F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A8C-0E12-470E-AE6F-095E3F313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2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9189-7EA3-4A59-A4BC-452EF73A25F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A8C-0E12-470E-AE6F-095E3F313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0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9189-7EA3-4A59-A4BC-452EF73A25F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A8C-0E12-470E-AE6F-095E3F313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9189-7EA3-4A59-A4BC-452EF73A25F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A8C-0E12-470E-AE6F-095E3F313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21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9189-7EA3-4A59-A4BC-452EF73A25F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A8C-0E12-470E-AE6F-095E3F313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9189-7EA3-4A59-A4BC-452EF73A25F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A8C-0E12-470E-AE6F-095E3F313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4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9189-7EA3-4A59-A4BC-452EF73A25F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A8C-0E12-470E-AE6F-095E3F313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9189-7EA3-4A59-A4BC-452EF73A25F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8A8C-0E12-470E-AE6F-095E3F313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F89189-7EA3-4A59-A4BC-452EF73A25F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98A8C-0E12-470E-AE6F-095E3F313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12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travmaorto.ru/14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dirty="0"/>
              <a:t>ПЕРЕЛОМЫ </a:t>
            </a:r>
            <a:r>
              <a:rPr lang="ru-RU" sz="6000" dirty="0" smtClean="0"/>
              <a:t>ШЕЙКИ</a:t>
            </a:r>
            <a:r>
              <a:rPr lang="ru-RU" sz="6000" dirty="0" smtClean="0"/>
              <a:t> БЕДРЕННОЙ КОСТИ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8325" y="4752975"/>
            <a:ext cx="8142288" cy="88582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Врач травматолог-ортопед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ГорБачёв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Евгеньевич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г. Гродно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2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11291889" cy="850900"/>
          </a:xfrm>
        </p:spPr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</a:rPr>
              <a:t>Симптомы</a:t>
            </a:r>
            <a:r>
              <a:rPr lang="ru-RU" b="1" dirty="0"/>
              <a:t> </a:t>
            </a:r>
            <a:r>
              <a:rPr lang="ru-RU" sz="1600" dirty="0"/>
              <a:t>Перелом шейки бедра можно заподозрить по </a:t>
            </a:r>
            <a:r>
              <a:rPr lang="ru-RU" sz="1600" b="1" dirty="0"/>
              <a:t>типичному механизму </a:t>
            </a:r>
            <a:r>
              <a:rPr lang="ru-RU" sz="1600" dirty="0"/>
              <a:t>травмы, характерным  </a:t>
            </a:r>
            <a:r>
              <a:rPr lang="ru-RU" sz="1600" b="1" dirty="0"/>
              <a:t>клиническим признакам </a:t>
            </a:r>
            <a:r>
              <a:rPr lang="ru-RU" sz="1600" dirty="0"/>
              <a:t>и подтвердить с помощью </a:t>
            </a:r>
            <a:r>
              <a:rPr lang="ru-RU" sz="1600" b="1" dirty="0"/>
              <a:t>рентгеновских снимков</a:t>
            </a:r>
            <a:r>
              <a:rPr lang="ru-RU" sz="2800" dirty="0"/>
              <a:t>.</a:t>
            </a:r>
            <a:r>
              <a:rPr lang="ru-RU" sz="5400" dirty="0"/>
              <a:t/>
            </a:r>
            <a:br>
              <a:rPr lang="ru-RU" sz="5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8400"/>
            <a:ext cx="8483600" cy="6858000"/>
          </a:xfrm>
        </p:spPr>
        <p:txBody>
          <a:bodyPr>
            <a:normAutofit fontScale="40000" lnSpcReduction="20000"/>
          </a:bodyPr>
          <a:lstStyle/>
          <a:p>
            <a:r>
              <a:rPr lang="ru-RU" sz="4300" dirty="0"/>
              <a:t>Пожилые пациенты как правило, отмечают </a:t>
            </a:r>
            <a:r>
              <a:rPr lang="ru-RU" sz="4300" b="1" dirty="0"/>
              <a:t>случайное падение </a:t>
            </a:r>
            <a:r>
              <a:rPr lang="ru-RU" sz="4300" dirty="0"/>
              <a:t>и </a:t>
            </a:r>
            <a:r>
              <a:rPr lang="ru-RU" sz="4300" dirty="0">
                <a:hlinkClick r:id="rId2"/>
              </a:rPr>
              <a:t>ушиб в области тазобедренного сустава</a:t>
            </a:r>
            <a:r>
              <a:rPr lang="ru-RU" sz="4300" dirty="0"/>
              <a:t> (большого вертела – костного выступа, который можно прощупать по наружной поверхности бедра в его верхней трети).</a:t>
            </a:r>
          </a:p>
          <a:p>
            <a:r>
              <a:rPr lang="ru-RU" sz="4300" dirty="0"/>
              <a:t>У молодых пациентов такие переломы случаются при более тяжелых травмах – при падении с высоты или при автомобильных авариях.</a:t>
            </a:r>
          </a:p>
          <a:p>
            <a:r>
              <a:rPr lang="ru-RU" sz="4300" dirty="0"/>
              <a:t>В состоянии покоя </a:t>
            </a:r>
            <a:r>
              <a:rPr lang="ru-RU" sz="4300" b="1" dirty="0"/>
              <a:t>боль</a:t>
            </a:r>
            <a:r>
              <a:rPr lang="ru-RU" sz="4300" dirty="0"/>
              <a:t> носит нерезкий характер, </a:t>
            </a:r>
            <a:r>
              <a:rPr lang="ru-RU" sz="4300" b="1" dirty="0"/>
              <a:t>усиливается при попытке движений</a:t>
            </a:r>
            <a:r>
              <a:rPr lang="ru-RU" sz="4300" dirty="0"/>
              <a:t> ногой. </a:t>
            </a:r>
            <a:r>
              <a:rPr lang="ru-RU" sz="4300" b="1" dirty="0"/>
              <a:t>Поколачивание по пятке </a:t>
            </a:r>
            <a:r>
              <a:rPr lang="ru-RU" sz="4300" dirty="0"/>
              <a:t>вызывает боль в тазобедренном суставе, в паху (симптом «наковальни»).</a:t>
            </a:r>
          </a:p>
          <a:p>
            <a:r>
              <a:rPr lang="ru-RU" sz="4300" dirty="0"/>
              <a:t>При осмотре - нога может быть </a:t>
            </a:r>
            <a:r>
              <a:rPr lang="ru-RU" sz="4300" b="1" dirty="0"/>
              <a:t>укорочена </a:t>
            </a:r>
            <a:r>
              <a:rPr lang="ru-RU" sz="4300" dirty="0"/>
              <a:t>за счет смещения отломков кости. </a:t>
            </a:r>
          </a:p>
          <a:p>
            <a:r>
              <a:rPr lang="ru-RU" sz="4300" dirty="0"/>
              <a:t>наружный край стопы может лежать на поверхности постели (</a:t>
            </a:r>
            <a:r>
              <a:rPr lang="ru-RU" sz="4300" b="1" dirty="0"/>
              <a:t>наружная ротация</a:t>
            </a:r>
            <a:r>
              <a:rPr lang="ru-RU" sz="4300" dirty="0"/>
              <a:t>) – тоже за счет смещения отломков. При этом больной не может самостоятельно вывести ногу из этого положения. </a:t>
            </a:r>
          </a:p>
          <a:p>
            <a:r>
              <a:rPr lang="ru-RU" sz="4300" dirty="0"/>
              <a:t>пациент </a:t>
            </a:r>
            <a:r>
              <a:rPr lang="ru-RU" sz="4300" b="1" dirty="0"/>
              <a:t>не может самостоятельно оторвать пятку  от поверхности </a:t>
            </a:r>
            <a:r>
              <a:rPr lang="ru-RU" sz="4300" dirty="0"/>
              <a:t>кровати  "</a:t>
            </a:r>
            <a:r>
              <a:rPr lang="ru-RU" sz="4300" b="1" dirty="0"/>
              <a:t>симптом прилипшей пятки</a:t>
            </a:r>
            <a:r>
              <a:rPr lang="ru-RU" sz="4300" dirty="0"/>
              <a:t>". </a:t>
            </a:r>
          </a:p>
          <a:p>
            <a:r>
              <a:rPr lang="ru-RU" sz="4300" dirty="0"/>
              <a:t>Иногда, при попытке повернуться пациенты сами отмечают </a:t>
            </a:r>
            <a:r>
              <a:rPr lang="ru-RU" sz="4300" b="1" dirty="0"/>
              <a:t>костный хруст </a:t>
            </a:r>
            <a:r>
              <a:rPr lang="ru-RU" sz="4300" dirty="0"/>
              <a:t>в области перелома. </a:t>
            </a:r>
          </a:p>
          <a:p>
            <a:r>
              <a:rPr lang="ru-RU" sz="4300" dirty="0"/>
              <a:t>Поколачивание области большого вертела при переломе шейки бедренной кости ("шейки бедра") обычно вызывает боль в тазобедренном суставе.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74" y="1474303"/>
            <a:ext cx="3416299" cy="2442654"/>
          </a:xfrm>
          <a:prstGeom prst="rect">
            <a:avLst/>
          </a:prstGeom>
        </p:spPr>
      </p:pic>
      <p:pic>
        <p:nvPicPr>
          <p:cNvPr id="1026" name="Picture 2" descr="D:\1000x745_0xac120003_179912205415732418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109609"/>
            <a:ext cx="3366873" cy="25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73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85349"/>
            <a:ext cx="9404723" cy="1400530"/>
          </a:xfrm>
        </p:spPr>
        <p:txBody>
          <a:bodyPr/>
          <a:lstStyle/>
          <a:p>
            <a:r>
              <a:rPr lang="ru-RU" dirty="0" err="1">
                <a:solidFill>
                  <a:srgbClr val="FFFF00"/>
                </a:solidFill>
              </a:rPr>
              <a:t>Рентгендиагностика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392518"/>
            <a:ext cx="4370389" cy="48558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Точный диагноз перелома шейки бедренной кости ("шейки бедра") можно поставить по данным </a:t>
            </a:r>
            <a:r>
              <a:rPr lang="ru-RU" b="1" dirty="0"/>
              <a:t>рентгенограмм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некоторых случаях для уточнения характера смещения отломков может понадобиться </a:t>
            </a:r>
            <a:r>
              <a:rPr lang="ru-RU" b="1" dirty="0"/>
              <a:t>компьютерная томография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1392518"/>
            <a:ext cx="4608328" cy="3648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35" y="3314700"/>
            <a:ext cx="2173053" cy="31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3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FF00"/>
                </a:solidFill>
              </a:rPr>
              <a:t>Что делать после падения?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300" y="2052918"/>
            <a:ext cx="5778501" cy="4195481"/>
          </a:xfrm>
        </p:spPr>
        <p:txBody>
          <a:bodyPr/>
          <a:lstStyle/>
          <a:p>
            <a:r>
              <a:rPr lang="ru-RU" dirty="0"/>
              <a:t>Это вызов «Скорой помощи»</a:t>
            </a:r>
          </a:p>
          <a:p>
            <a:r>
              <a:rPr lang="ru-RU" dirty="0"/>
              <a:t>Прием обезболивающих препаратов</a:t>
            </a:r>
          </a:p>
          <a:p>
            <a:r>
              <a:rPr lang="ru-RU" dirty="0"/>
              <a:t>Покой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109" y="1746250"/>
            <a:ext cx="5060315" cy="38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701" y="1270000"/>
            <a:ext cx="8873836" cy="54229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 поступлении пациента в стационар проводится </a:t>
            </a:r>
          </a:p>
          <a:p>
            <a:pPr marL="0" indent="0">
              <a:buNone/>
            </a:pPr>
            <a:r>
              <a:rPr lang="ru-RU" dirty="0"/>
              <a:t>необходимое </a:t>
            </a:r>
            <a:r>
              <a:rPr lang="ru-RU" b="1" dirty="0"/>
              <a:t>обследование</a:t>
            </a:r>
            <a:r>
              <a:rPr lang="ru-RU" dirty="0"/>
              <a:t> и консультации специалистов.</a:t>
            </a:r>
          </a:p>
          <a:p>
            <a:r>
              <a:rPr lang="ru-RU" dirty="0"/>
              <a:t>Если </a:t>
            </a:r>
            <a:r>
              <a:rPr lang="ru-RU" b="1" dirty="0"/>
              <a:t>нет </a:t>
            </a:r>
            <a:r>
              <a:rPr lang="ru-RU" b="1" dirty="0" smtClean="0"/>
              <a:t>противопоказаний - </a:t>
            </a:r>
            <a:r>
              <a:rPr lang="ru-RU" dirty="0"/>
              <a:t>проводится </a:t>
            </a:r>
            <a:r>
              <a:rPr lang="ru-RU" b="1" dirty="0"/>
              <a:t>оперативное</a:t>
            </a:r>
            <a:r>
              <a:rPr lang="ru-RU" dirty="0"/>
              <a:t> лечение, </a:t>
            </a:r>
            <a:r>
              <a:rPr lang="ru-RU" dirty="0" smtClean="0"/>
              <a:t>обычно, </a:t>
            </a:r>
            <a:r>
              <a:rPr lang="ru-RU" dirty="0"/>
              <a:t>в течение первых 3-х суток.</a:t>
            </a:r>
          </a:p>
          <a:p>
            <a:r>
              <a:rPr lang="ru-RU" dirty="0"/>
              <a:t>При выявлении </a:t>
            </a:r>
            <a:r>
              <a:rPr lang="ru-RU" b="1" dirty="0"/>
              <a:t>сопутствующей патологии </a:t>
            </a:r>
            <a:r>
              <a:rPr lang="ru-RU" dirty="0"/>
              <a:t>проводится ее коррекция и , по достижении эффекта – оперативное лечение</a:t>
            </a:r>
          </a:p>
          <a:p>
            <a:r>
              <a:rPr lang="ru-RU" dirty="0"/>
              <a:t>При наличии тяжёлой сопутствующей патологии или отсутствии положительной динамики после предшествующей терапии – дальнейшее лечение проводится консервативно, «функциональным методом» с </a:t>
            </a:r>
            <a:r>
              <a:rPr lang="ru-RU" dirty="0" err="1"/>
              <a:t>посиндромной</a:t>
            </a:r>
            <a:r>
              <a:rPr lang="ru-RU" dirty="0"/>
              <a:t> терапией</a:t>
            </a:r>
          </a:p>
          <a:p>
            <a:pPr marL="0" indent="0">
              <a:buNone/>
            </a:pPr>
            <a:r>
              <a:rPr lang="ru-RU" dirty="0"/>
              <a:t>!!! </a:t>
            </a:r>
            <a:r>
              <a:rPr lang="ru-RU" b="1" dirty="0"/>
              <a:t>Всегда</a:t>
            </a:r>
            <a:r>
              <a:rPr lang="ru-RU" dirty="0"/>
              <a:t> необходима профилактика </a:t>
            </a:r>
            <a:r>
              <a:rPr lang="ru-RU" b="1" dirty="0"/>
              <a:t>тромбоэмболических осложнений</a:t>
            </a:r>
            <a:r>
              <a:rPr lang="ru-RU" dirty="0"/>
              <a:t>: А) эластичное бинтование ног и </a:t>
            </a:r>
          </a:p>
          <a:p>
            <a:pPr marL="0" indent="0">
              <a:buNone/>
            </a:pPr>
            <a:r>
              <a:rPr lang="ru-RU" dirty="0"/>
              <a:t>                         Б) препараты гепарина (гепарин, </a:t>
            </a:r>
            <a:r>
              <a:rPr lang="ru-RU" dirty="0" err="1"/>
              <a:t>фрагмин</a:t>
            </a:r>
            <a:r>
              <a:rPr lang="ru-RU" dirty="0"/>
              <a:t>, </a:t>
            </a:r>
            <a:r>
              <a:rPr lang="ru-RU" dirty="0" err="1"/>
              <a:t>клексан</a:t>
            </a:r>
            <a:r>
              <a:rPr lang="ru-RU" dirty="0"/>
              <a:t>, </a:t>
            </a:r>
            <a:r>
              <a:rPr lang="ru-RU" dirty="0" err="1"/>
              <a:t>фраксипарин</a:t>
            </a:r>
            <a:r>
              <a:rPr lang="ru-RU" dirty="0"/>
              <a:t>, </a:t>
            </a:r>
            <a:r>
              <a:rPr lang="ru-RU" dirty="0" err="1"/>
              <a:t>ксарелта</a:t>
            </a:r>
            <a:r>
              <a:rPr lang="ru-RU" dirty="0"/>
              <a:t>, </a:t>
            </a:r>
            <a:r>
              <a:rPr lang="ru-RU" dirty="0" err="1"/>
              <a:t>продакса</a:t>
            </a:r>
            <a:r>
              <a:rPr lang="ru-RU" dirty="0"/>
              <a:t>…)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A80656D-DF9B-46AA-AACC-E9BA79940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536" y="165100"/>
            <a:ext cx="2785148" cy="16578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551C007-8371-428C-9E6D-24AE41104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536" y="1853248"/>
            <a:ext cx="2760133" cy="20701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7ADFD3B-DDC0-485F-9D57-EAC7DC5A1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249" y="3923348"/>
            <a:ext cx="2774420" cy="16646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4EC788E-0FF0-4286-98CC-809C982C1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68" y="5193540"/>
            <a:ext cx="1599816" cy="159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Лечение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131" y="1460500"/>
            <a:ext cx="8079769" cy="4787899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оперативное лечение при переломах шейки </a:t>
            </a:r>
            <a:r>
              <a:rPr lang="ru-RU" sz="2400" dirty="0" smtClean="0"/>
              <a:t>бедра</a:t>
            </a:r>
            <a:r>
              <a:rPr lang="ru-RU" sz="2400" dirty="0"/>
              <a:t>, позволяющее </a:t>
            </a:r>
            <a:r>
              <a:rPr lang="ru-RU" sz="2400" b="1" dirty="0"/>
              <a:t>активизировать</a:t>
            </a:r>
            <a:r>
              <a:rPr lang="ru-RU" sz="2400" dirty="0"/>
              <a:t> пациента, поставить его на ноги и начать ходить с дополнительной опорой на костыли или ходунки, зачастую спасает жизнь пациента и проводится по </a:t>
            </a:r>
            <a:r>
              <a:rPr lang="ru-RU" sz="2400" b="1" dirty="0"/>
              <a:t>жизненным показаниям</a:t>
            </a:r>
            <a:r>
              <a:rPr lang="ru-RU" sz="2400" dirty="0"/>
              <a:t>. 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У молодых пациентов с переломами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шейки </a:t>
            </a:r>
            <a:r>
              <a:rPr lang="ru-RU" sz="2400" dirty="0"/>
              <a:t>бедра </a:t>
            </a:r>
            <a:r>
              <a:rPr lang="ru-RU" sz="2400" b="1" dirty="0"/>
              <a:t>операция позволяет </a:t>
            </a:r>
          </a:p>
          <a:p>
            <a:pPr marL="0" indent="0">
              <a:buNone/>
            </a:pPr>
            <a:r>
              <a:rPr lang="ru-RU" sz="2400" dirty="0"/>
              <a:t>А. уменьшить вероятность </a:t>
            </a:r>
            <a:r>
              <a:rPr lang="ru-RU" sz="2400" dirty="0" err="1"/>
              <a:t>несращения</a:t>
            </a:r>
            <a:r>
              <a:rPr lang="ru-RU" sz="2400" dirty="0"/>
              <a:t> перелома,   </a:t>
            </a:r>
          </a:p>
          <a:p>
            <a:pPr marL="0" indent="0">
              <a:buNone/>
            </a:pPr>
            <a:r>
              <a:rPr lang="ru-RU" sz="2400" dirty="0"/>
              <a:t>Б. добиться лучших функциональных результатов и </a:t>
            </a:r>
          </a:p>
          <a:p>
            <a:pPr marL="0" indent="0">
              <a:buNone/>
            </a:pPr>
            <a:r>
              <a:rPr lang="ru-RU" sz="2400" dirty="0"/>
              <a:t>В. быстрее вернуться к привычному образу жизни.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AB5FBD-2453-43FD-9CF1-0A354D722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65" y="3188043"/>
            <a:ext cx="4094859" cy="263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Оперативное лечение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853248"/>
            <a:ext cx="5106990" cy="439515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У молодых пациентов и переломах шейки бедра пожилых пациентов, когда положение отломков не имеет смещения проводится фиксация 2 – </a:t>
            </a:r>
            <a:r>
              <a:rPr lang="ru-RU" sz="2400" dirty="0" smtClean="0"/>
              <a:t>3 металлическими </a:t>
            </a:r>
            <a:r>
              <a:rPr lang="ru-RU" sz="2400" dirty="0"/>
              <a:t>винтами</a:t>
            </a:r>
          </a:p>
          <a:p>
            <a:pPr marL="0" indent="0">
              <a:buNone/>
            </a:pPr>
            <a:r>
              <a:rPr lang="ru-RU" sz="2400" dirty="0"/>
              <a:t>или 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динамическим </a:t>
            </a:r>
            <a:r>
              <a:rPr lang="ru-RU" sz="2400" dirty="0"/>
              <a:t>бедренным винтом с пластиной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72" y="1359815"/>
            <a:ext cx="5176484" cy="2232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366" y="3786739"/>
            <a:ext cx="2300290" cy="2875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11116"/>
            <a:ext cx="3443220" cy="285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3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25904" cy="140053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Оперативное лечение </a:t>
            </a:r>
            <a:r>
              <a:rPr lang="ru-RU" sz="2000" dirty="0"/>
              <a:t>тотальный </a:t>
            </a:r>
            <a:r>
              <a:rPr lang="ru-RU" sz="2000" dirty="0" err="1" smtClean="0"/>
              <a:t>эндопротез</a:t>
            </a:r>
            <a:r>
              <a:rPr lang="ru-RU" sz="2000" dirty="0" smtClean="0"/>
              <a:t> </a:t>
            </a:r>
            <a:r>
              <a:rPr lang="ru-RU" sz="2000" dirty="0"/>
              <a:t>– проводится замена как бедренного, так и тазового компонента сустава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585" y="2052918"/>
            <a:ext cx="5852215" cy="419548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тех случаях, когда после перелома шейки бедра слишком велик </a:t>
            </a:r>
            <a:r>
              <a:rPr lang="ru-RU" b="1" dirty="0"/>
              <a:t>риск</a:t>
            </a:r>
            <a:r>
              <a:rPr lang="ru-RU" dirty="0"/>
              <a:t> таких осложнений, как </a:t>
            </a:r>
            <a:r>
              <a:rPr lang="ru-RU" b="1" dirty="0" err="1"/>
              <a:t>несращение</a:t>
            </a:r>
            <a:r>
              <a:rPr lang="ru-RU" dirty="0"/>
              <a:t> перелома, </a:t>
            </a:r>
            <a:r>
              <a:rPr lang="ru-RU" b="1" dirty="0" err="1"/>
              <a:t>остеонекроз</a:t>
            </a:r>
            <a:r>
              <a:rPr lang="ru-RU" dirty="0"/>
              <a:t> головки и шейки бедренной кости (аваскулярный или асептический некроз), что чаще бывает у пожилых пациентов, при значительном смещении отломков, сложном переломе шейки бедра, оптимальным лечением является </a:t>
            </a:r>
            <a:r>
              <a:rPr lang="ru-RU" b="1" dirty="0" err="1"/>
              <a:t>эндопротезирование</a:t>
            </a:r>
            <a:r>
              <a:rPr lang="ru-RU" b="1" dirty="0"/>
              <a:t> тазобедренного сустава </a:t>
            </a:r>
          </a:p>
          <a:p>
            <a:pPr marL="0" indent="0">
              <a:buNone/>
            </a:pPr>
            <a:r>
              <a:rPr lang="ru-RU" dirty="0"/>
              <a:t>замещение как шейки с головкой, так и вертлужной впадины (</a:t>
            </a:r>
            <a:r>
              <a:rPr lang="ru-RU" dirty="0" err="1"/>
              <a:t>двуполюсное</a:t>
            </a:r>
            <a:r>
              <a:rPr lang="ru-RU" dirty="0"/>
              <a:t> или </a:t>
            </a:r>
            <a:r>
              <a:rPr lang="ru-RU" b="1" dirty="0"/>
              <a:t>тотальное </a:t>
            </a:r>
            <a:r>
              <a:rPr lang="ru-RU" b="1" dirty="0" err="1"/>
              <a:t>эндопротезирование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49932"/>
            <a:ext cx="5852215" cy="40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3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11114089" cy="11938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Оперативное лечение </a:t>
            </a:r>
            <a:r>
              <a:rPr lang="ru-RU" sz="1400" dirty="0"/>
              <a:t>Биполярные и </a:t>
            </a:r>
            <a:r>
              <a:rPr lang="ru-RU" sz="1400" dirty="0" err="1"/>
              <a:t>монополярные</a:t>
            </a:r>
            <a:r>
              <a:rPr lang="ru-RU" sz="1400" dirty="0"/>
              <a:t> </a:t>
            </a:r>
            <a:r>
              <a:rPr lang="ru-RU" sz="1400" dirty="0" err="1"/>
              <a:t>эндопротезы</a:t>
            </a:r>
            <a:r>
              <a:rPr lang="ru-RU" sz="1400" dirty="0"/>
              <a:t> тазобедренного сустава, </a:t>
            </a:r>
            <a:r>
              <a:rPr lang="ru-RU" sz="1400" dirty="0" err="1"/>
              <a:t>эндопротезирование</a:t>
            </a:r>
            <a:r>
              <a:rPr lang="ru-RU" sz="1400" dirty="0"/>
              <a:t> чашки не производится, т.е. чашка </a:t>
            </a:r>
            <a:r>
              <a:rPr lang="ru-RU" sz="1400" dirty="0" err="1"/>
              <a:t>эндопротеза</a:t>
            </a:r>
            <a:r>
              <a:rPr lang="ru-RU" sz="1400" dirty="0"/>
              <a:t> не устанавливается и головка </a:t>
            </a:r>
            <a:r>
              <a:rPr lang="ru-RU" sz="1400" dirty="0" err="1"/>
              <a:t>эндопротеза</a:t>
            </a:r>
            <a:r>
              <a:rPr lang="ru-RU" sz="1400" dirty="0"/>
              <a:t> скользит по хрящу вертлужной впадины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1453420"/>
            <a:ext cx="6223000" cy="530298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У больных с переломами шейки бедра еще </a:t>
            </a:r>
            <a:r>
              <a:rPr lang="ru-RU" b="1" dirty="0"/>
              <a:t>более преклонного возраста</a:t>
            </a:r>
            <a:r>
              <a:rPr lang="ru-RU" dirty="0"/>
              <a:t>, физически ослабленных, которым необходимо выполнить более щадящую операцию, обычно выполняют </a:t>
            </a:r>
            <a:r>
              <a:rPr lang="ru-RU" sz="2400" b="1" dirty="0"/>
              <a:t>замещение только шейки и головки бедренной кости</a:t>
            </a:r>
            <a:r>
              <a:rPr lang="ru-RU" dirty="0"/>
              <a:t>, сохраняя собственную вертлужную впадину. Это уменьшает длительность операции, сокращает кровопотерю и улучшает переносимость </a:t>
            </a:r>
            <a:r>
              <a:rPr lang="ru-RU" dirty="0" smtClean="0"/>
              <a:t>операции. Головка такого протеза </a:t>
            </a:r>
            <a:r>
              <a:rPr lang="ru-RU" dirty="0"/>
              <a:t>непосредственно контактирует с поверхностью хряща суставной впадины. Но </a:t>
            </a:r>
            <a:r>
              <a:rPr lang="ru-RU" dirty="0" smtClean="0"/>
              <a:t>это приводит </a:t>
            </a:r>
            <a:r>
              <a:rPr lang="ru-RU" dirty="0"/>
              <a:t>к изнашиванию суставного хряща.</a:t>
            </a:r>
          </a:p>
          <a:p>
            <a:r>
              <a:rPr lang="ru-RU" dirty="0"/>
              <a:t>Уменьшить его износ можно за счет уменьшения трения между хрящом и головкой </a:t>
            </a:r>
            <a:r>
              <a:rPr lang="ru-RU" dirty="0" err="1"/>
              <a:t>эндопротеза</a:t>
            </a:r>
            <a:r>
              <a:rPr lang="ru-RU" dirty="0"/>
              <a:t>. Для этого головка делается в виде двух полусфер, вложенных одна в другую, при этом движения в таком суставе происходят между полусферами головки, что позволяет уменьшить износ и разрушение суставного хряща. Такие </a:t>
            </a:r>
            <a:r>
              <a:rPr lang="ru-RU" dirty="0" err="1"/>
              <a:t>эндопротезы</a:t>
            </a:r>
            <a:r>
              <a:rPr lang="ru-RU" dirty="0"/>
              <a:t> называют </a:t>
            </a:r>
            <a:r>
              <a:rPr lang="ru-RU" sz="2400" b="1" dirty="0"/>
              <a:t>биполярными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99" y="1453420"/>
            <a:ext cx="3149105" cy="29407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04" y="3637780"/>
            <a:ext cx="2337296" cy="311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8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01600"/>
            <a:ext cx="9404723" cy="8001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Осложнения остеосинтеза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901700"/>
            <a:ext cx="11925300" cy="5867400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Аваскулярный </a:t>
            </a:r>
            <a:r>
              <a:rPr lang="ru-RU" b="1" dirty="0" err="1"/>
              <a:t>остеонекроз</a:t>
            </a:r>
            <a:r>
              <a:rPr lang="ru-RU" dirty="0"/>
              <a:t> (гибель костной ткани головки) при неполноценном кровоснабжении головки бедра и </a:t>
            </a:r>
            <a:r>
              <a:rPr lang="ru-RU" dirty="0" err="1"/>
              <a:t>несращение</a:t>
            </a:r>
            <a:r>
              <a:rPr lang="ru-RU" dirty="0"/>
              <a:t> перелома</a:t>
            </a:r>
          </a:p>
          <a:p>
            <a:pPr algn="just"/>
            <a:r>
              <a:rPr lang="ru-RU" b="1" dirty="0"/>
              <a:t>Несостоятельность остеосинтеза.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следующими причинами: (1) инфекционный процесс в области перелома (2) потеря фиксации, (3) </a:t>
            </a:r>
            <a:r>
              <a:rPr lang="ru-RU" dirty="0" err="1"/>
              <a:t>несращение</a:t>
            </a:r>
            <a:r>
              <a:rPr lang="ru-RU" dirty="0"/>
              <a:t> перелома, (4) </a:t>
            </a:r>
            <a:r>
              <a:rPr lang="ru-RU" dirty="0" err="1"/>
              <a:t>остеонекроз</a:t>
            </a:r>
            <a:r>
              <a:rPr lang="ru-RU" dirty="0"/>
              <a:t>      При правильно выполненной операции и при соблюдении правил поведения в послеоперационном периоде вероятность этого осложнения сводится к минимуму.</a:t>
            </a:r>
          </a:p>
          <a:p>
            <a:pPr algn="just"/>
            <a:r>
              <a:rPr lang="ru-RU" b="1" dirty="0"/>
              <a:t>Инфекционные осложнения</a:t>
            </a:r>
            <a:r>
              <a:rPr lang="ru-RU" dirty="0"/>
              <a:t> после остеосинтеза переломов шейки бедра обычно приводят к значимому нарушению функции тазобедренного сустава. Частота этого осложнения составляет менее 1 %. Риск зависит от множества факторов, в основном </a:t>
            </a:r>
            <a:r>
              <a:rPr lang="ru-RU" b="1" dirty="0"/>
              <a:t>от  сопутствующих заболеваний </a:t>
            </a:r>
            <a:r>
              <a:rPr lang="ru-RU" sz="2600" b="1" dirty="0"/>
              <a:t>(сахарный диабет), </a:t>
            </a:r>
            <a:r>
              <a:rPr lang="ru-RU" dirty="0"/>
              <a:t>вредных привычек (курение, злоупотребление алкоголем).</a:t>
            </a:r>
          </a:p>
          <a:p>
            <a:pPr algn="just"/>
            <a:r>
              <a:rPr lang="ru-RU" b="1" dirty="0" err="1"/>
              <a:t>Несращение</a:t>
            </a:r>
            <a:r>
              <a:rPr lang="ru-RU" b="1" dirty="0"/>
              <a:t>.   </a:t>
            </a:r>
            <a:r>
              <a:rPr lang="ru-RU" dirty="0"/>
              <a:t>В среднем частота </a:t>
            </a:r>
            <a:r>
              <a:rPr lang="ru-RU" dirty="0" err="1"/>
              <a:t>несращения</a:t>
            </a:r>
            <a:r>
              <a:rPr lang="ru-RU" dirty="0"/>
              <a:t> перелома составляет примерно 8.9 %. При переломах без смещения эта частота составляет всего 0,9%. Точно установить </a:t>
            </a:r>
            <a:r>
              <a:rPr lang="ru-RU" dirty="0" err="1"/>
              <a:t>несращение</a:t>
            </a:r>
            <a:r>
              <a:rPr lang="ru-RU" dirty="0"/>
              <a:t> перелома шейки бедра можно </a:t>
            </a:r>
            <a:r>
              <a:rPr lang="ru-RU" sz="2400" b="1" dirty="0"/>
              <a:t>через год </a:t>
            </a:r>
            <a:r>
              <a:rPr lang="ru-RU" dirty="0"/>
              <a:t>после перелома, предположить его с высокой вероятностью – уже через полгода.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61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673100"/>
          </a:xfrm>
        </p:spPr>
        <p:txBody>
          <a:bodyPr/>
          <a:lstStyle/>
          <a:p>
            <a:r>
              <a:rPr lang="ru-RU" sz="3200" dirty="0">
                <a:solidFill>
                  <a:srgbClr val="FFFF00"/>
                </a:solidFill>
              </a:rPr>
              <a:t>Осложнения остеосинтеза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000" y="584200"/>
            <a:ext cx="12065000" cy="807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При </a:t>
            </a:r>
            <a:r>
              <a:rPr lang="ru-RU" dirty="0" err="1"/>
              <a:t>несращении</a:t>
            </a:r>
            <a:r>
              <a:rPr lang="ru-RU" dirty="0"/>
              <a:t> перелома могут быть использованы следующие методы лечения:</a:t>
            </a:r>
          </a:p>
          <a:p>
            <a:pPr marL="457200" indent="-457200">
              <a:buAutoNum type="arabicParenR"/>
            </a:pPr>
            <a:r>
              <a:rPr lang="ru-RU" dirty="0"/>
              <a:t>повторный остеосинтез (</a:t>
            </a:r>
            <a:r>
              <a:rPr lang="ru-RU" dirty="0" err="1"/>
              <a:t>реостеосинтез</a:t>
            </a:r>
            <a:r>
              <a:rPr lang="ru-RU" dirty="0"/>
              <a:t>),           </a:t>
            </a:r>
          </a:p>
          <a:p>
            <a:pPr marL="457200" indent="-457200">
              <a:buAutoNum type="arabicParenR"/>
            </a:pPr>
            <a:r>
              <a:rPr lang="ru-RU" dirty="0" err="1"/>
              <a:t>подвертельная</a:t>
            </a:r>
            <a:r>
              <a:rPr lang="ru-RU" dirty="0"/>
              <a:t> остеотомия – пересечение бедренной кости ниже ее вертелов для изменения ее геометрии и перераспределения нагрузок  </a:t>
            </a:r>
          </a:p>
          <a:p>
            <a:pPr marL="457200" indent="-457200">
              <a:buAutoNum type="arabicParenR"/>
            </a:pPr>
            <a:r>
              <a:rPr lang="ru-RU" dirty="0"/>
              <a:t>эндопротезирование тазобедренного сустава    </a:t>
            </a:r>
          </a:p>
          <a:p>
            <a:pPr marL="457200" indent="-457200">
              <a:buAutoNum type="arabicParenR"/>
            </a:pPr>
            <a:r>
              <a:rPr lang="ru-RU" dirty="0"/>
              <a:t>выполнение артродеза тазобедренного сустава – операция по его устранению, направленная на сращение бедренной кости и таза.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26EB01-E24A-4F63-9362-5995FD619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3" y="3429000"/>
            <a:ext cx="2433469" cy="2015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744D5E-02AA-45C9-B098-35567DD30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1" y="4521199"/>
            <a:ext cx="4368800" cy="21912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CD8694-9515-4758-8A6F-1262AF8CD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283" y="3347295"/>
            <a:ext cx="3271000" cy="20973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0C36629-2133-45F6-B002-2C769EFDE9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739" y="4091456"/>
            <a:ext cx="2575538" cy="239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4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1" y="0"/>
            <a:ext cx="9404723" cy="140053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200" y="939800"/>
            <a:ext cx="11607800" cy="57277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переломы шейки бедра составляют </a:t>
            </a:r>
          </a:p>
          <a:p>
            <a:pPr algn="just"/>
            <a:r>
              <a:rPr lang="ru-RU" sz="2400" b="1" dirty="0"/>
              <a:t>6% от всех переломов</a:t>
            </a:r>
            <a:r>
              <a:rPr lang="ru-RU" sz="2400" dirty="0"/>
              <a:t>, по </a:t>
            </a:r>
            <a:r>
              <a:rPr lang="ru-RU" sz="2400" dirty="0" smtClean="0"/>
              <a:t>травматологическому </a:t>
            </a:r>
            <a:r>
              <a:rPr lang="ru-RU" sz="2400" dirty="0"/>
              <a:t>отделению это около 120 пациентов за  год ( и последствия этих переломов весьма драматичны)</a:t>
            </a:r>
          </a:p>
          <a:p>
            <a:pPr algn="just"/>
            <a:r>
              <a:rPr lang="ru-RU" sz="2400" dirty="0"/>
              <a:t>в </a:t>
            </a:r>
            <a:r>
              <a:rPr lang="ru-RU" sz="2400" b="1" dirty="0"/>
              <a:t>90% - это участь пожилых </a:t>
            </a:r>
            <a:r>
              <a:rPr lang="ru-RU" sz="2400" dirty="0"/>
              <a:t>людей старше 65 лет, </a:t>
            </a:r>
          </a:p>
          <a:p>
            <a:pPr algn="just"/>
            <a:r>
              <a:rPr lang="ru-RU" sz="2400" b="1" dirty="0"/>
              <a:t>женщины страдают в 3 раза чаще</a:t>
            </a:r>
            <a:r>
              <a:rPr lang="ru-RU" sz="2400" dirty="0"/>
              <a:t>, чем мужчины. </a:t>
            </a:r>
          </a:p>
          <a:p>
            <a:pPr algn="just"/>
            <a:r>
              <a:rPr lang="ru-RU" sz="2400" b="1" dirty="0"/>
              <a:t>30% престарелых пациентов умирает в течение года </a:t>
            </a:r>
            <a:r>
              <a:rPr lang="ru-RU" sz="2400" dirty="0"/>
              <a:t>после перелома шейки бедра.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Это </a:t>
            </a:r>
            <a:r>
              <a:rPr lang="ru-RU" sz="2400" dirty="0"/>
              <a:t>обусловлено тем, что если пациенту не выполнить операцию, то он вынужден быть </a:t>
            </a:r>
            <a:r>
              <a:rPr lang="ru-RU" sz="2400" b="1" dirty="0"/>
              <a:t>ограниченно подвижным</a:t>
            </a:r>
            <a:r>
              <a:rPr lang="ru-RU" sz="2400" dirty="0"/>
              <a:t>, </a:t>
            </a:r>
            <a:r>
              <a:rPr lang="ru-RU" sz="2400" dirty="0" smtClean="0"/>
              <a:t>как следствие - </a:t>
            </a:r>
            <a:r>
              <a:rPr lang="ru-RU" sz="2400" b="1" dirty="0" smtClean="0"/>
              <a:t>обостряются </a:t>
            </a:r>
            <a:r>
              <a:rPr lang="ru-RU" sz="2400" b="1" dirty="0"/>
              <a:t>сопутствующие </a:t>
            </a:r>
            <a:r>
              <a:rPr lang="ru-RU" sz="2400" b="1" dirty="0" smtClean="0"/>
              <a:t>заболевания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188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1" y="127000"/>
            <a:ext cx="11899900" cy="12954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Что делать </a:t>
            </a:r>
            <a:r>
              <a:rPr lang="ru-RU" sz="2800" dirty="0"/>
              <a:t>если нет возможности оперативного лечения?</a:t>
            </a:r>
            <a:br>
              <a:rPr lang="ru-RU" sz="2800" dirty="0"/>
            </a:br>
            <a:r>
              <a:rPr lang="ru-RU" sz="2800" b="1" dirty="0">
                <a:solidFill>
                  <a:srgbClr val="FFFF00"/>
                </a:solidFill>
              </a:rPr>
              <a:t>Как лечить консервативно?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422400"/>
            <a:ext cx="8414221" cy="4825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Ухаживающий должен быть </a:t>
            </a:r>
            <a:r>
              <a:rPr lang="ru-RU" b="1" dirty="0"/>
              <a:t>настойчивым</a:t>
            </a:r>
            <a:r>
              <a:rPr lang="ru-RU" dirty="0"/>
              <a:t> в активизации больного </a:t>
            </a:r>
          </a:p>
          <a:p>
            <a:pPr marL="0" indent="0">
              <a:buNone/>
            </a:pPr>
            <a:r>
              <a:rPr lang="ru-RU" dirty="0"/>
              <a:t>и уделять ему </a:t>
            </a:r>
            <a:r>
              <a:rPr lang="ru-RU" sz="2800" b="1" dirty="0"/>
              <a:t>много внимания</a:t>
            </a:r>
            <a:r>
              <a:rPr lang="ru-RU" dirty="0"/>
              <a:t>, иначе пациенты</a:t>
            </a:r>
          </a:p>
          <a:p>
            <a:r>
              <a:rPr lang="ru-RU" dirty="0"/>
              <a:t>быстро теряют активность, </a:t>
            </a:r>
          </a:p>
          <a:p>
            <a:r>
              <a:rPr lang="ru-RU" dirty="0"/>
              <a:t>перестают самостоятельно заниматься лечебной физкультурой,</a:t>
            </a:r>
          </a:p>
          <a:p>
            <a:r>
              <a:rPr lang="ru-RU" dirty="0"/>
              <a:t>На этом фоне </a:t>
            </a:r>
            <a:r>
              <a:rPr lang="ru-RU" b="1" dirty="0"/>
              <a:t>обостряются и </a:t>
            </a:r>
          </a:p>
          <a:p>
            <a:pPr marL="0" indent="0">
              <a:buNone/>
            </a:pPr>
            <a:r>
              <a:rPr lang="ru-RU" b="1" dirty="0"/>
              <a:t>     быстро протекают хронические болезни </a:t>
            </a:r>
            <a:r>
              <a:rPr lang="ru-RU" dirty="0"/>
              <a:t>и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b="1" dirty="0"/>
              <a:t>благоприятный исход заболевания </a:t>
            </a:r>
          </a:p>
          <a:p>
            <a:pPr marL="0" indent="0">
              <a:buNone/>
            </a:pPr>
            <a:r>
              <a:rPr lang="ru-RU" sz="2800" b="1" dirty="0"/>
              <a:t>становится </a:t>
            </a:r>
            <a:r>
              <a:rPr lang="ru-RU" sz="4800" b="1" dirty="0"/>
              <a:t>сомнительным</a:t>
            </a:r>
            <a:r>
              <a:rPr lang="ru-RU" sz="9600" dirty="0"/>
              <a:t>!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D3F750-3BC6-4A77-98FD-0C0DAC661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1" y="2228701"/>
            <a:ext cx="3822700" cy="386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2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39700"/>
            <a:ext cx="11887199" cy="774700"/>
          </a:xfrm>
        </p:spPr>
        <p:txBody>
          <a:bodyPr/>
          <a:lstStyle/>
          <a:p>
            <a:r>
              <a:rPr lang="ru-RU" sz="4000" dirty="0">
                <a:solidFill>
                  <a:srgbClr val="FFFF00"/>
                </a:solidFill>
              </a:rPr>
              <a:t>Консервативное 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914400"/>
            <a:ext cx="85598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/>
              <a:t>Что же делать?  </a:t>
            </a:r>
            <a:r>
              <a:rPr lang="ru-RU" dirty="0"/>
              <a:t>На дому поможет, </a:t>
            </a:r>
          </a:p>
          <a:p>
            <a:pPr marL="0" indent="0">
              <a:buNone/>
            </a:pPr>
            <a:r>
              <a:rPr lang="ru-RU" dirty="0"/>
              <a:t>проконсультирует  участковый врач и </a:t>
            </a:r>
          </a:p>
          <a:p>
            <a:pPr marL="0" indent="0">
              <a:buNone/>
            </a:pPr>
            <a:r>
              <a:rPr lang="ru-RU" dirty="0"/>
              <a:t>травматолог поликлиники</a:t>
            </a:r>
          </a:p>
          <a:p>
            <a:pPr marL="0" indent="0">
              <a:buNone/>
            </a:pPr>
            <a:r>
              <a:rPr lang="ru-RU" dirty="0"/>
              <a:t>необходима максимально возможная </a:t>
            </a:r>
            <a:r>
              <a:rPr lang="ru-RU" sz="2600" b="1" dirty="0"/>
              <a:t>подвижность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пациента на фоне </a:t>
            </a:r>
            <a:r>
              <a:rPr lang="ru-RU" sz="2100" b="1" dirty="0"/>
              <a:t>обезболивания</a:t>
            </a:r>
            <a:r>
              <a:rPr lang="ru-RU" dirty="0"/>
              <a:t>  (прием </a:t>
            </a:r>
            <a:r>
              <a:rPr lang="ru-RU" b="1" dirty="0"/>
              <a:t>аналгетиков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sz="2300" b="1" dirty="0"/>
              <a:t>Профилактика тромбозов </a:t>
            </a:r>
            <a:r>
              <a:rPr lang="ru-RU" dirty="0"/>
              <a:t>и эмболий – НМГ (</a:t>
            </a:r>
            <a:r>
              <a:rPr lang="ru-RU" dirty="0" err="1"/>
              <a:t>фрагмин</a:t>
            </a:r>
            <a:r>
              <a:rPr lang="ru-RU" dirty="0"/>
              <a:t>, </a:t>
            </a:r>
            <a:r>
              <a:rPr lang="ru-RU" dirty="0" err="1"/>
              <a:t>ксарелта</a:t>
            </a:r>
            <a:r>
              <a:rPr lang="ru-RU" dirty="0"/>
              <a:t>, </a:t>
            </a:r>
            <a:r>
              <a:rPr lang="ru-RU" dirty="0" err="1"/>
              <a:t>варфарин</a:t>
            </a:r>
            <a:r>
              <a:rPr lang="ru-RU" dirty="0"/>
              <a:t> и др..) с эластичным </a:t>
            </a:r>
            <a:r>
              <a:rPr lang="ru-RU" dirty="0" err="1"/>
              <a:t>бинтованием</a:t>
            </a:r>
            <a:r>
              <a:rPr lang="ru-RU" dirty="0"/>
              <a:t> ног или использование </a:t>
            </a:r>
            <a:r>
              <a:rPr lang="ru-RU" dirty="0" err="1"/>
              <a:t>противоварикозного</a:t>
            </a:r>
            <a:r>
              <a:rPr lang="ru-RU" dirty="0"/>
              <a:t> трикотажа</a:t>
            </a:r>
          </a:p>
          <a:p>
            <a:pPr marL="0" indent="0">
              <a:buNone/>
            </a:pPr>
            <a:r>
              <a:rPr lang="ru-RU" b="1" dirty="0" err="1"/>
              <a:t>Деротационный</a:t>
            </a:r>
            <a:r>
              <a:rPr lang="ru-RU" b="1" dirty="0"/>
              <a:t> сапожок</a:t>
            </a:r>
            <a:r>
              <a:rPr lang="ru-RU" dirty="0"/>
              <a:t>, наложенный в больнице можно, по желанию пациента, использовать периодически или , при отсутствии боли снять вообще,  он требуется лишь для предотвращения ротации стопы, </a:t>
            </a:r>
            <a:r>
              <a:rPr lang="ru-RU" dirty="0" smtClean="0"/>
              <a:t>которая может </a:t>
            </a:r>
            <a:r>
              <a:rPr lang="ru-RU" dirty="0"/>
              <a:t>приносить пациенту боль, дискомфорт. </a:t>
            </a:r>
          </a:p>
          <a:p>
            <a:pPr marL="0" indent="0">
              <a:buNone/>
            </a:pPr>
            <a:r>
              <a:rPr lang="ru-RU" dirty="0"/>
              <a:t>Можно и нужно </a:t>
            </a:r>
            <a:r>
              <a:rPr lang="ru-RU" sz="2200" b="1" dirty="0"/>
              <a:t>садиться в постели </a:t>
            </a:r>
            <a:r>
              <a:rPr lang="ru-RU" dirty="0"/>
              <a:t>(</a:t>
            </a:r>
            <a:r>
              <a:rPr lang="ru-RU" dirty="0" err="1"/>
              <a:t>деротационный</a:t>
            </a:r>
            <a:r>
              <a:rPr lang="ru-RU" dirty="0"/>
              <a:t> сапожок на это время снимается),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6075707-65DC-4606-9842-802E0ABE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2292223"/>
            <a:ext cx="2552700" cy="15316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099F8A4-4491-48A6-AA98-1754FFF86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75" y="3659065"/>
            <a:ext cx="1599816" cy="15998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927933D-8BFE-48A8-9009-894750CEC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7083" y="4763644"/>
            <a:ext cx="1794917" cy="18149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EA5573F-BA1A-408F-8C01-512AE1CEA6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74" y="749622"/>
            <a:ext cx="2197126" cy="15316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895982F-72C5-4DDC-B2A8-8EE0C71807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98" y="203073"/>
            <a:ext cx="3036075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39700"/>
            <a:ext cx="11887199" cy="774700"/>
          </a:xfrm>
        </p:spPr>
        <p:txBody>
          <a:bodyPr/>
          <a:lstStyle/>
          <a:p>
            <a:r>
              <a:rPr lang="ru-RU" sz="4000" dirty="0">
                <a:solidFill>
                  <a:srgbClr val="FFFF00"/>
                </a:solidFill>
              </a:rPr>
              <a:t>Консервативное 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914400"/>
            <a:ext cx="79121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Становиться на ноги и ходить! </a:t>
            </a:r>
            <a:r>
              <a:rPr lang="ru-RU" sz="2400" dirty="0"/>
              <a:t>на ходунах, костылях, допускается даже опора на поврежденную ногу.  При настойчивости пациент вначале ходит с ходунами или 2 </a:t>
            </a:r>
            <a:r>
              <a:rPr lang="ru-RU" sz="2400" dirty="0" err="1"/>
              <a:t>мя</a:t>
            </a:r>
            <a:r>
              <a:rPr lang="ru-RU" sz="2400" dirty="0"/>
              <a:t> костылями в течение 1 – 2 </a:t>
            </a:r>
            <a:r>
              <a:rPr lang="ru-RU" sz="2400" dirty="0" err="1"/>
              <a:t>мес</a:t>
            </a:r>
            <a:r>
              <a:rPr lang="ru-RU" sz="2400" dirty="0"/>
              <a:t>, затем с одним костылем и далее- переход к ходьбе с ортопедической тростью.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800" b="1" dirty="0"/>
              <a:t>Профилактика пневмонии </a:t>
            </a:r>
            <a:r>
              <a:rPr lang="ru-RU" sz="2400" dirty="0"/>
              <a:t>– дыхательная гимнастика – надувание надувной игрушки по 5 – 10 минут каждого часа.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C259C9E-6401-4127-BEF3-485D8CC8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484738"/>
            <a:ext cx="2362199" cy="34436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737A845-5FC7-4805-BBF2-1B9D828AE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65" y="4076700"/>
            <a:ext cx="3496734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7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1082"/>
          </a:xfrm>
        </p:spPr>
        <p:txBody>
          <a:bodyPr/>
          <a:lstStyle/>
          <a:p>
            <a:r>
              <a:rPr lang="ru-RU" sz="4400" dirty="0">
                <a:solidFill>
                  <a:srgbClr val="FFFF00"/>
                </a:solidFill>
              </a:rPr>
              <a:t>Консервативное лечение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200" y="1333500"/>
            <a:ext cx="8356600" cy="4914899"/>
          </a:xfrm>
        </p:spPr>
        <p:txBody>
          <a:bodyPr/>
          <a:lstStyle/>
          <a:p>
            <a:r>
              <a:rPr lang="ru-RU" sz="2400" b="1" dirty="0"/>
              <a:t>Профилактика пролежней! </a:t>
            </a:r>
          </a:p>
          <a:p>
            <a:pPr marL="0" indent="0">
              <a:buNone/>
            </a:pPr>
            <a:r>
              <a:rPr lang="ru-RU" sz="2400" b="1" dirty="0"/>
              <a:t>    </a:t>
            </a:r>
            <a:r>
              <a:rPr lang="ru-RU" dirty="0"/>
              <a:t>– подвижность, использование памперсов, протирание кожных покровов спиртсодержащими жидкостями, камфорным спиртом, водкой. </a:t>
            </a:r>
          </a:p>
          <a:p>
            <a:pPr marL="0" indent="0">
              <a:buNone/>
            </a:pPr>
            <a:r>
              <a:rPr lang="ru-RU" dirty="0"/>
              <a:t>     - </a:t>
            </a:r>
            <a:r>
              <a:rPr lang="ru-RU" dirty="0" err="1"/>
              <a:t>противопролежневый</a:t>
            </a:r>
            <a:r>
              <a:rPr lang="ru-RU" dirty="0"/>
              <a:t> матрас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3AAC3C-B35C-434B-BE82-FFE0886EC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259" y="2761544"/>
            <a:ext cx="5087258" cy="37766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350B485-A33A-45B9-9F58-343A15859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9" y="3571811"/>
            <a:ext cx="4786083" cy="296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114300"/>
            <a:ext cx="11722099" cy="762000"/>
          </a:xfrm>
        </p:spPr>
        <p:txBody>
          <a:bodyPr/>
          <a:lstStyle/>
          <a:p>
            <a:r>
              <a:rPr lang="ru-RU" sz="4000" dirty="0">
                <a:solidFill>
                  <a:srgbClr val="FFFF00"/>
                </a:solidFill>
              </a:rPr>
              <a:t>Консервативное лечение, </a:t>
            </a:r>
            <a:r>
              <a:rPr lang="ru-RU" b="1" dirty="0">
                <a:solidFill>
                  <a:srgbClr val="FFFF00"/>
                </a:solidFill>
              </a:rPr>
              <a:t>что будет</a:t>
            </a:r>
            <a:r>
              <a:rPr lang="ru-RU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401" y="1739900"/>
            <a:ext cx="7391400" cy="4972050"/>
          </a:xfrm>
        </p:spPr>
        <p:txBody>
          <a:bodyPr>
            <a:normAutofit/>
          </a:bodyPr>
          <a:lstStyle/>
          <a:p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Перелом не срастается никогда</a:t>
            </a:r>
            <a:r>
              <a:rPr lang="ru-RU" sz="2400" dirty="0"/>
              <a:t>, </a:t>
            </a:r>
            <a:r>
              <a:rPr lang="ru-RU" dirty="0"/>
              <a:t>формируется ложный </a:t>
            </a:r>
            <a:r>
              <a:rPr lang="ru-RU" dirty="0" smtClean="0"/>
              <a:t>сустав, </a:t>
            </a:r>
            <a:r>
              <a:rPr lang="ru-RU" dirty="0"/>
              <a:t>при этом происходит: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А. </a:t>
            </a:r>
            <a:r>
              <a:rPr lang="ru-RU" b="1" dirty="0"/>
              <a:t>болевой синдром </a:t>
            </a:r>
            <a:r>
              <a:rPr lang="ru-RU" dirty="0"/>
              <a:t>с течением времени </a:t>
            </a:r>
            <a:r>
              <a:rPr lang="ru-RU" dirty="0" smtClean="0"/>
              <a:t>уменьшается </a:t>
            </a:r>
            <a:r>
              <a:rPr lang="ru-RU" dirty="0"/>
              <a:t>и </a:t>
            </a:r>
            <a:r>
              <a:rPr lang="ru-RU" b="1" dirty="0"/>
              <a:t>исчезает практически полностью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Б. </a:t>
            </a:r>
            <a:r>
              <a:rPr lang="ru-RU" b="1" dirty="0"/>
              <a:t>укорочение пострадавшей конечности на 3 – 4 см  </a:t>
            </a:r>
            <a:r>
              <a:rPr lang="ru-RU" dirty="0"/>
              <a:t>за счет смещения бедренной кости кверху до достижения опоры малого вертела и головки бедренной кости друг с другом  </a:t>
            </a:r>
          </a:p>
          <a:p>
            <a:pPr marL="0" indent="0">
              <a:buNone/>
            </a:pPr>
            <a:r>
              <a:rPr lang="ru-RU" dirty="0"/>
              <a:t>В. э</a:t>
            </a:r>
            <a:r>
              <a:rPr lang="ru-RU" dirty="0" smtClean="0"/>
              <a:t>то укорочение </a:t>
            </a:r>
            <a:r>
              <a:rPr lang="ru-RU" dirty="0"/>
              <a:t>конечности можно компенсировать </a:t>
            </a:r>
            <a:r>
              <a:rPr lang="ru-RU" dirty="0" err="1"/>
              <a:t>ортопедичсекой</a:t>
            </a:r>
            <a:r>
              <a:rPr lang="ru-RU" dirty="0"/>
              <a:t> </a:t>
            </a:r>
            <a:r>
              <a:rPr lang="ru-RU" b="1" dirty="0"/>
              <a:t>обувью «с двойным следом»</a:t>
            </a:r>
            <a:r>
              <a:rPr lang="ru-RU" dirty="0"/>
              <a:t>, заказав ее в </a:t>
            </a:r>
            <a:r>
              <a:rPr lang="ru-RU" b="1" dirty="0"/>
              <a:t>ортопедической мастерской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79" y="1206500"/>
            <a:ext cx="3642746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9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66489" cy="982382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Консервативное лечение, что будет?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0" y="1524000"/>
            <a:ext cx="6681789" cy="4724399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В итоге</a:t>
            </a:r>
            <a:r>
              <a:rPr lang="ru-RU" dirty="0"/>
              <a:t>, при выполнении комплекса функционального лечения происходит </a:t>
            </a:r>
          </a:p>
          <a:p>
            <a:pPr marL="0" indent="0">
              <a:buNone/>
            </a:pPr>
            <a:r>
              <a:rPr lang="ru-RU" sz="2400" b="1" dirty="0"/>
              <a:t>компенсация утерянных функций:</a:t>
            </a:r>
            <a:r>
              <a:rPr lang="ru-RU" sz="2400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пациент осваивает </a:t>
            </a:r>
            <a:r>
              <a:rPr lang="ru-RU" b="1" dirty="0"/>
              <a:t>новые навыки </a:t>
            </a:r>
            <a:r>
              <a:rPr lang="ru-RU" dirty="0"/>
              <a:t>и может </a:t>
            </a:r>
          </a:p>
          <a:p>
            <a:pPr marL="0" indent="0">
              <a:buNone/>
            </a:pPr>
            <a:r>
              <a:rPr lang="ru-RU" dirty="0"/>
              <a:t>а) </a:t>
            </a:r>
            <a:r>
              <a:rPr lang="ru-RU" b="1" dirty="0"/>
              <a:t>самостоятельно передвигаться</a:t>
            </a:r>
            <a:r>
              <a:rPr lang="ru-RU" dirty="0"/>
              <a:t>,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б) </a:t>
            </a:r>
            <a:r>
              <a:rPr lang="ru-RU" b="1" dirty="0"/>
              <a:t>активно себя обслуживает,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в) </a:t>
            </a:r>
            <a:r>
              <a:rPr lang="ru-RU" b="1" dirty="0"/>
              <a:t>становится мобильным</a:t>
            </a:r>
            <a:r>
              <a:rPr lang="ru-RU" dirty="0"/>
              <a:t>,  активным в своем </a:t>
            </a:r>
            <a:r>
              <a:rPr lang="ru-RU" b="1" dirty="0"/>
              <a:t>жизненном пространстве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7" r="20478"/>
          <a:stretch/>
        </p:blipFill>
        <p:spPr>
          <a:xfrm>
            <a:off x="9685772" y="1212174"/>
            <a:ext cx="2209800" cy="3052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44" y="4353539"/>
            <a:ext cx="3285256" cy="223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7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5F6B46-6566-4419-B715-05792217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FF00"/>
                </a:solidFill>
              </a:rPr>
              <a:t>Профилактика 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перелома </a:t>
            </a:r>
            <a:r>
              <a:rPr lang="ru-RU" sz="3200" dirty="0">
                <a:solidFill>
                  <a:srgbClr val="FFFF00"/>
                </a:solidFill>
              </a:rPr>
              <a:t>шейки бедра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E108A14-3BEC-44CB-B802-0BC48AF90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4942" y="247134"/>
            <a:ext cx="4332444" cy="646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739964-A081-4215-8F51-D38F32AC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FF00"/>
                </a:solidFill>
              </a:rPr>
              <a:t>Профилактика перелома шейки бедра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3B0383-923C-4F3C-8212-E8D997D4D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257300"/>
            <a:ext cx="6822469" cy="499109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Правило первое. Правильно питаться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Помимо того, что питание должно быть сбалансированным и разнообразным, важно следить за тем, чтобы пожилой человек получал необходимую </a:t>
            </a:r>
            <a:r>
              <a:rPr lang="ru-RU" b="1" dirty="0"/>
              <a:t>кальция - 1000-1200 мг в сутки. </a:t>
            </a:r>
            <a:r>
              <a:rPr lang="ru-RU" dirty="0"/>
              <a:t>Кальций способствует укреплению костей и снижает вероятность переломов. Им богаты, например, молочные продукты, орехи, рыба, хлеб из </a:t>
            </a:r>
            <a:r>
              <a:rPr lang="ru-RU" dirty="0" err="1"/>
              <a:t>цельнозерновой</a:t>
            </a:r>
            <a:r>
              <a:rPr lang="ru-RU" dirty="0"/>
              <a:t> муки.</a:t>
            </a:r>
          </a:p>
          <a:p>
            <a:r>
              <a:rPr lang="ru-RU" b="1" dirty="0"/>
              <a:t>Правило второе</a:t>
            </a:r>
            <a:r>
              <a:rPr lang="ru-RU" dirty="0"/>
              <a:t>. </a:t>
            </a:r>
            <a:r>
              <a:rPr lang="ru-RU" b="1" dirty="0"/>
              <a:t>Сохранять физическую активность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Умеренные физические нагрузки, в том числе, ежедневная утренняя гимнастика, способствуют укреплению суставов и гибкости опорно-двигательного аппарата. Кроме того, пожилые люди, которые физически активны, сохраняют хорошие координацию движений и реакцию, что, в свою очередь, снижает вероятность случайных падений.</a:t>
            </a:r>
          </a:p>
          <a:p>
            <a:pPr marL="0" indent="0">
              <a:buNone/>
            </a:pPr>
            <a:r>
              <a:rPr lang="ru-RU" dirty="0"/>
              <a:t>Главное, </a:t>
            </a:r>
            <a:r>
              <a:rPr lang="ru-RU" b="1" dirty="0"/>
              <a:t>не переусердствовать </a:t>
            </a:r>
            <a:r>
              <a:rPr lang="ru-RU" dirty="0"/>
              <a:t>и помнить, что нагрузки должны быть умеренными, иначе можно наоборот навредить организму.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AEC1B24-1F57-4BA9-B328-E4A732CE7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401" y="452718"/>
            <a:ext cx="4395597" cy="24873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30F60D5-AFAC-4CAC-A5BF-5A9291487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400" y="3428122"/>
            <a:ext cx="4395597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8F83D0-CFE0-4497-9903-0FB35774A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FF00"/>
                </a:solidFill>
              </a:rPr>
              <a:t>Профилактика перелома шейки бедра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3DA0FB-CF52-4734-B2C4-3C94D4068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244600"/>
            <a:ext cx="7937499" cy="55245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Правило третье</a:t>
            </a:r>
            <a:r>
              <a:rPr lang="ru-RU" dirty="0"/>
              <a:t>. </a:t>
            </a:r>
            <a:r>
              <a:rPr lang="ru-RU" b="1" dirty="0"/>
              <a:t>Носить правильную обувь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Обувь должна быть </a:t>
            </a:r>
            <a:r>
              <a:rPr lang="ru-RU" b="1" dirty="0"/>
              <a:t>удобной</a:t>
            </a:r>
            <a:r>
              <a:rPr lang="ru-RU" dirty="0"/>
              <a:t> и при этом </a:t>
            </a:r>
            <a:r>
              <a:rPr lang="ru-RU" b="1" dirty="0"/>
              <a:t>плотно</a:t>
            </a:r>
            <a:r>
              <a:rPr lang="ru-RU" dirty="0"/>
              <a:t> </a:t>
            </a:r>
            <a:r>
              <a:rPr lang="ru-RU" b="1" dirty="0"/>
              <a:t>сидеть</a:t>
            </a:r>
            <a:r>
              <a:rPr lang="ru-RU" dirty="0"/>
              <a:t> на ноге, иначе высока вероятность оступиться, споткнуться и упасть. И кстати, это правило касается в том числе и домашних тапочек - они должны четко фиксировать ногу, а не болтаться. Предпочтение следует отдавать </a:t>
            </a:r>
            <a:r>
              <a:rPr lang="ru-RU" b="1" dirty="0"/>
              <a:t>тапочкам</a:t>
            </a:r>
            <a:r>
              <a:rPr lang="ru-RU" dirty="0"/>
              <a:t> с </a:t>
            </a:r>
            <a:r>
              <a:rPr lang="ru-RU" b="1" dirty="0"/>
              <a:t>задником</a:t>
            </a:r>
            <a:r>
              <a:rPr lang="ru-RU" dirty="0"/>
              <a:t>.</a:t>
            </a:r>
          </a:p>
          <a:p>
            <a:r>
              <a:rPr lang="ru-RU" b="1" dirty="0"/>
              <a:t>Правило четвертое</a:t>
            </a:r>
            <a:r>
              <a:rPr lang="ru-RU" dirty="0"/>
              <a:t>. </a:t>
            </a:r>
            <a:r>
              <a:rPr lang="ru-RU" b="1" dirty="0"/>
              <a:t>Правильно обустроить домашнюю обстановку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Пожилым людям следует </a:t>
            </a:r>
            <a:r>
              <a:rPr lang="ru-RU" b="1" dirty="0"/>
              <a:t>отказаться от ковров</a:t>
            </a:r>
            <a:r>
              <a:rPr lang="ru-RU" dirty="0"/>
              <a:t>, так как о них легко споткнуться. Если вы не готовы проститься с этим элементом интерьера, тогда нужно позаботиться о том, чтобы края ковра не загибались и не поднимались, их стоит зафиксировать.</a:t>
            </a:r>
          </a:p>
          <a:p>
            <a:pPr marL="0" indent="0">
              <a:buNone/>
            </a:pPr>
            <a:r>
              <a:rPr lang="ru-RU" dirty="0"/>
              <a:t>Все шнуры и </a:t>
            </a:r>
            <a:r>
              <a:rPr lang="ru-RU" b="1" dirty="0"/>
              <a:t>провода</a:t>
            </a:r>
            <a:r>
              <a:rPr lang="ru-RU" dirty="0"/>
              <a:t> также необходимо убрать с пола.</a:t>
            </a:r>
          </a:p>
          <a:p>
            <a:pPr marL="0" indent="0">
              <a:buNone/>
            </a:pPr>
            <a:r>
              <a:rPr lang="ru-RU" dirty="0"/>
              <a:t>Санузел — одно из наиболее распространенных мест падений пожилых людей, поэтому рядом с унитазом следует установить </a:t>
            </a:r>
            <a:r>
              <a:rPr lang="ru-RU" b="1" dirty="0"/>
              <a:t>специальный поручень</a:t>
            </a:r>
            <a:r>
              <a:rPr lang="ru-RU" dirty="0"/>
              <a:t>, за который сможет держаться пожилой человек.</a:t>
            </a:r>
          </a:p>
          <a:p>
            <a:pPr marL="0" indent="0">
              <a:buNone/>
            </a:pPr>
            <a:r>
              <a:rPr lang="ru-RU" dirty="0"/>
              <a:t>Если есть возможность, то следует переоборудовать и душ, сделать его </a:t>
            </a:r>
            <a:r>
              <a:rPr lang="ru-RU" dirty="0" err="1"/>
              <a:t>безбарьерным</a:t>
            </a:r>
            <a:r>
              <a:rPr lang="ru-RU" dirty="0"/>
              <a:t>, то есть сливное отверстие в душе должно быть прямо в полу — никаких порогов.</a:t>
            </a:r>
          </a:p>
          <a:p>
            <a:pPr marL="0" indent="0">
              <a:buNone/>
            </a:pPr>
            <a:r>
              <a:rPr lang="ru-RU" dirty="0"/>
              <a:t>А </a:t>
            </a:r>
            <a:r>
              <a:rPr lang="ru-RU" b="1" dirty="0"/>
              <a:t>все комнаты должны быть хорошо освещены</a:t>
            </a:r>
            <a:r>
              <a:rPr lang="ru-RU" dirty="0"/>
              <a:t>. Следует учитывать, что из-за возрастных изменений зрения, пожилому человеку требуется больше освещения.</a:t>
            </a:r>
          </a:p>
          <a:p>
            <a:endParaRPr lang="ru-RU" dirty="0"/>
          </a:p>
        </p:txBody>
      </p:sp>
      <p:pic>
        <p:nvPicPr>
          <p:cNvPr id="4" name="Объект 9">
            <a:extLst>
              <a:ext uri="{FF2B5EF4-FFF2-40B4-BE49-F238E27FC236}">
                <a16:creationId xmlns:a16="http://schemas.microsoft.com/office/drawing/2014/main" xmlns="" id="{0793C275-C755-4BCB-9B5F-D8B62CA56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086" y="92820"/>
            <a:ext cx="2944793" cy="18121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EC742D-4BC5-4CCD-B414-D2FCDAD089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939" y="2111480"/>
            <a:ext cx="2918940" cy="21683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CEA6A5E-CCA6-4DC4-9BB4-B80E9DBEE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929" y="4486315"/>
            <a:ext cx="2891140" cy="216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7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061640-3A20-4E76-8C4B-CAA43CE2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FF00"/>
                </a:solidFill>
              </a:rPr>
              <a:t>Профилактика перелома шейки бедра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06C37C-F907-4ED6-8CEA-B2E9BB53A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1" y="1041400"/>
            <a:ext cx="7658100" cy="56515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Правило пятое</a:t>
            </a:r>
            <a:r>
              <a:rPr lang="ru-RU" dirty="0"/>
              <a:t>. </a:t>
            </a:r>
            <a:r>
              <a:rPr lang="ru-RU" b="1" dirty="0"/>
              <a:t>Консультироваться с врачом и своевременно сдавать анализы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Во-первых, к перелому шейки бедра может привести падение, которое, как уже говорилось, часто связано с возрастными изменениями организма (ухудшение </a:t>
            </a:r>
            <a:r>
              <a:rPr lang="ru-RU" b="1" dirty="0"/>
              <a:t>зрения</a:t>
            </a:r>
            <a:r>
              <a:rPr lang="ru-RU" dirty="0"/>
              <a:t>, </a:t>
            </a:r>
            <a:r>
              <a:rPr lang="ru-RU" b="1" dirty="0"/>
              <a:t>слуха</a:t>
            </a:r>
            <a:r>
              <a:rPr lang="ru-RU" dirty="0"/>
              <a:t>, остеопороз и другие), поэтому пожилому человеку очень важно контролировать состояние своего здоровья и отслеживать любые его изменения.</a:t>
            </a:r>
          </a:p>
          <a:p>
            <a:pPr marL="0" indent="0">
              <a:buNone/>
            </a:pPr>
            <a:r>
              <a:rPr lang="ru-RU" dirty="0"/>
              <a:t>Вторая причина, по которой рекомендуется регулярно посещать врача, заключается в том, что кости и суставы с возрастом изнашиваются, и к необходимости замены тазобедренного сустава может привести не только травма, но и время. И этот момент важно вовремя отследить. Пожилой человек, которому своевременно провели подобную операцию, восстанавливается и возвращается к физической активности гораздо быстрее тех, кто откладывает вмешательство или обращается к специалистам слишком поздно.</a:t>
            </a:r>
          </a:p>
          <a:p>
            <a:r>
              <a:rPr lang="ru-RU" b="1" dirty="0"/>
              <a:t>Правило шестое</a:t>
            </a:r>
            <a:r>
              <a:rPr lang="ru-RU" dirty="0"/>
              <a:t>. </a:t>
            </a:r>
            <a:r>
              <a:rPr lang="ru-RU" b="1" dirty="0"/>
              <a:t>Грамотно принимать лекарственные препараты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Чем старше человек, тем, как правило, больше у него болячек. И каждый диагноз требует своих медикаментов. А в ситуации, когда человек вынужден принимать сразу несколько лекарственных препаратов (это называется </a:t>
            </a:r>
            <a:r>
              <a:rPr lang="ru-RU" dirty="0" err="1"/>
              <a:t>полипрагмазией</a:t>
            </a:r>
            <a:r>
              <a:rPr lang="ru-RU" dirty="0"/>
              <a:t>), важно помнить, что, во-первых, практически любое лекарство имеет побочные действия, а во-вторых, лекарства должны быть совместимы друг с другом.</a:t>
            </a:r>
          </a:p>
          <a:p>
            <a:pPr marL="0" indent="0">
              <a:buNone/>
            </a:pPr>
            <a:r>
              <a:rPr lang="ru-RU" dirty="0"/>
              <a:t>Иначе </a:t>
            </a:r>
            <a:r>
              <a:rPr lang="ru-RU" dirty="0" err="1"/>
              <a:t>полипрагмазия</a:t>
            </a:r>
            <a:r>
              <a:rPr lang="ru-RU" dirty="0"/>
              <a:t> может привести к нежелательным последствиям, в том числе к потере ориентации в пространстве, и как следствие, к падениям.</a:t>
            </a:r>
          </a:p>
          <a:p>
            <a:endParaRPr lang="ru-RU" dirty="0"/>
          </a:p>
        </p:txBody>
      </p:sp>
      <p:pic>
        <p:nvPicPr>
          <p:cNvPr id="4" name="Объект 9">
            <a:extLst>
              <a:ext uri="{FF2B5EF4-FFF2-40B4-BE49-F238E27FC236}">
                <a16:creationId xmlns:a16="http://schemas.microsoft.com/office/drawing/2014/main" xmlns="" id="{CFC9D777-3129-4D93-81F9-932AC1258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1" y="1107598"/>
            <a:ext cx="3794547" cy="21344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32437E5-FDAF-4063-9F40-DABA8FB1B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1" y="3429000"/>
            <a:ext cx="3654775" cy="270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191" y="1519880"/>
            <a:ext cx="6215448" cy="5177481"/>
          </a:xfrm>
        </p:spPr>
        <p:txBody>
          <a:bodyPr>
            <a:normAutofit/>
          </a:bodyPr>
          <a:lstStyle/>
          <a:p>
            <a:r>
              <a:rPr lang="ru-RU" dirty="0"/>
              <a:t>В больничной палате он оступился и неудачно упал. </a:t>
            </a:r>
            <a:r>
              <a:rPr lang="ru-RU" dirty="0" smtClean="0"/>
              <a:t>    На </a:t>
            </a:r>
            <a:r>
              <a:rPr lang="ru-RU" dirty="0"/>
              <a:t>рентгене врачи определили, что </a:t>
            </a:r>
            <a:r>
              <a:rPr lang="ru-RU" b="1" dirty="0"/>
              <a:t>Владимир Михайлович Зельдин </a:t>
            </a:r>
            <a:r>
              <a:rPr lang="ru-RU" dirty="0"/>
              <a:t>получил перелом шейки бедра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перелом шейки бедра получил другой народный артист СССР </a:t>
            </a:r>
            <a:r>
              <a:rPr lang="ru-RU" dirty="0" smtClean="0"/>
              <a:t> </a:t>
            </a:r>
            <a:r>
              <a:rPr lang="ru-RU" b="1" dirty="0" smtClean="0"/>
              <a:t>Лев </a:t>
            </a:r>
            <a:r>
              <a:rPr lang="ru-RU" b="1" dirty="0"/>
              <a:t>Дуров</a:t>
            </a:r>
            <a:r>
              <a:rPr lang="ru-RU" dirty="0"/>
              <a:t>. </a:t>
            </a:r>
            <a:r>
              <a:rPr lang="ru-RU" dirty="0" smtClean="0"/>
              <a:t>Но </a:t>
            </a:r>
            <a:r>
              <a:rPr lang="ru-RU" dirty="0"/>
              <a:t>ему сделали успешную операцию. И полгода спустя после травмы </a:t>
            </a:r>
            <a:r>
              <a:rPr lang="ru-RU" dirty="0" smtClean="0"/>
              <a:t>он уже </a:t>
            </a:r>
            <a:r>
              <a:rPr lang="ru-RU" dirty="0"/>
              <a:t>играл спектакли </a:t>
            </a:r>
          </a:p>
          <a:p>
            <a:r>
              <a:rPr lang="ru-RU" b="1" dirty="0"/>
              <a:t>Светлана Тома сломала шейку бедра </a:t>
            </a:r>
          </a:p>
          <a:p>
            <a:pPr marL="0" indent="0">
              <a:buNone/>
            </a:pPr>
            <a:r>
              <a:rPr lang="ru-RU" dirty="0" smtClean="0"/>
              <a:t>     Травму </a:t>
            </a:r>
            <a:r>
              <a:rPr lang="ru-RU" dirty="0"/>
              <a:t>она получила случайно, упав во </a:t>
            </a:r>
            <a:r>
              <a:rPr lang="ru-RU" dirty="0" smtClean="0"/>
              <a:t>    время </a:t>
            </a:r>
            <a:r>
              <a:rPr lang="ru-RU" dirty="0"/>
              <a:t>уборки </a:t>
            </a:r>
            <a:r>
              <a:rPr lang="ru-RU" dirty="0" smtClean="0"/>
              <a:t>квартиры - наступила </a:t>
            </a:r>
            <a:r>
              <a:rPr lang="ru-RU" dirty="0"/>
              <a:t>на валявшийся на полу целлофановый пакет, поскользнулась и упала </a:t>
            </a:r>
          </a:p>
          <a:p>
            <a:endParaRPr lang="ru-RU" dirty="0"/>
          </a:p>
        </p:txBody>
      </p:sp>
      <p:pic>
        <p:nvPicPr>
          <p:cNvPr id="1026" name="Picture 2" descr="D:\зельд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74" y="707355"/>
            <a:ext cx="2412399" cy="18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лев дур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885" y="2573681"/>
            <a:ext cx="3074788" cy="20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с том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065" y="4303461"/>
            <a:ext cx="3272214" cy="218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13FF41-E129-433C-83C9-538BA066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FF00"/>
                </a:solidFill>
              </a:rPr>
              <a:t>Профилактика перелома шейки бедра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362F86-CAF0-4072-9C9F-EB0DC499C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168400"/>
            <a:ext cx="7093636" cy="5689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Правило седьмое</a:t>
            </a:r>
            <a:r>
              <a:rPr lang="ru-RU" dirty="0"/>
              <a:t>. </a:t>
            </a:r>
            <a:r>
              <a:rPr lang="ru-RU" b="1" dirty="0"/>
              <a:t>Проверять сенсорно-моторные функции организма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Наиболее распространенная форма возрастных сенсорных изменений — </a:t>
            </a:r>
            <a:r>
              <a:rPr lang="ru-RU" b="1" dirty="0"/>
              <a:t>ухудшение зрения</a:t>
            </a:r>
            <a:r>
              <a:rPr lang="ru-RU" dirty="0"/>
              <a:t>, а оно играет ведущую роль в поддержании равновесия. Тем более на фоне снижения </a:t>
            </a:r>
            <a:r>
              <a:rPr lang="ru-RU" b="1" dirty="0"/>
              <a:t>слуховой активности </a:t>
            </a:r>
            <a:r>
              <a:rPr lang="ru-RU" dirty="0"/>
              <a:t>и потери </a:t>
            </a:r>
            <a:r>
              <a:rPr lang="ru-RU" b="1" dirty="0"/>
              <a:t>чувствительности</a:t>
            </a:r>
            <a:r>
              <a:rPr lang="ru-RU" dirty="0"/>
              <a:t> в ногах. В итоге снижение сенсорно-моторных функций приводит к повышенному риску падений.</a:t>
            </a:r>
          </a:p>
          <a:p>
            <a:pPr marL="0" indent="0">
              <a:buNone/>
            </a:pPr>
            <a:r>
              <a:rPr lang="ru-RU" dirty="0"/>
              <a:t>И поэтому важно контролировать и регулярно проверять эти функции - обращаться к соответствующим врачам: </a:t>
            </a:r>
            <a:r>
              <a:rPr lang="ru-RU" b="1" dirty="0"/>
              <a:t>окулисту, отоларингологу, невропатологу и другим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Правило восьмое</a:t>
            </a:r>
            <a:r>
              <a:rPr lang="ru-RU" dirty="0"/>
              <a:t>. </a:t>
            </a:r>
            <a:r>
              <a:rPr lang="ru-RU" b="1" dirty="0"/>
              <a:t>Проходить тесты на степень риска падений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Сегодня в открытом доступе в интернете можно найти множество различных тестов, которые помогут определить степень риска падения для конкретного пожилого человека. Тесты несложные, а их результаты достаточно информативны. Знать, насколько тот или иной человек предрасположен к падениям полезно, поскольку проинформирован — значит, вооружен.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D78917-9178-4600-A7F4-6B73B3CB1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063" y="160638"/>
            <a:ext cx="2392331" cy="2015457"/>
          </a:xfrm>
          <a:prstGeom prst="rect">
            <a:avLst/>
          </a:prstGeom>
        </p:spPr>
      </p:pic>
      <p:pic>
        <p:nvPicPr>
          <p:cNvPr id="5" name="Объект 23">
            <a:extLst>
              <a:ext uri="{FF2B5EF4-FFF2-40B4-BE49-F238E27FC236}">
                <a16:creationId xmlns:a16="http://schemas.microsoft.com/office/drawing/2014/main" xmlns="" id="{81F450FF-CFB9-4F35-A264-211957A2A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062" y="2302111"/>
            <a:ext cx="2392331" cy="18402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90BAC88-0E2D-44CF-9C24-EC7D42956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147" y="5080436"/>
            <a:ext cx="2154269" cy="16182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5374433-3513-476E-AF7E-9FDCA9983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61" y="4323576"/>
            <a:ext cx="2392331" cy="158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E36263-63F2-4B79-A03C-4B200D7A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ECE831A-2D55-411D-9F67-71CC2A160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73" y="1447801"/>
            <a:ext cx="4940299" cy="4940299"/>
          </a:xfrm>
        </p:spPr>
      </p:pic>
    </p:spTree>
    <p:extLst>
      <p:ext uri="{BB962C8B-B14F-4D97-AF65-F5344CB8AC3E}">
        <p14:creationId xmlns:p14="http://schemas.microsoft.com/office/powerpoint/2010/main" val="34402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Причина перелома шейки бедра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01" y="2052918"/>
            <a:ext cx="6248399" cy="4195481"/>
          </a:xfrm>
        </p:spPr>
        <p:txBody>
          <a:bodyPr/>
          <a:lstStyle/>
          <a:p>
            <a:r>
              <a:rPr lang="ru-RU" dirty="0"/>
              <a:t>У молодых пациентов- это травма (</a:t>
            </a:r>
            <a:r>
              <a:rPr lang="ru-RU" dirty="0" smtClean="0"/>
              <a:t>перелом) </a:t>
            </a:r>
            <a:r>
              <a:rPr lang="ru-RU" dirty="0"/>
              <a:t>происходит на фоне  </a:t>
            </a:r>
            <a:r>
              <a:rPr lang="ru-RU" b="1" dirty="0"/>
              <a:t>нормальной</a:t>
            </a:r>
            <a:r>
              <a:rPr lang="ru-RU" dirty="0"/>
              <a:t> по прочности </a:t>
            </a:r>
            <a:r>
              <a:rPr lang="ru-RU" dirty="0" smtClean="0"/>
              <a:t>кости при выраженном травматическом усилии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r>
              <a:rPr lang="ru-RU" dirty="0"/>
              <a:t>У пожилых пациентов- </a:t>
            </a:r>
            <a:r>
              <a:rPr lang="ru-RU" dirty="0" smtClean="0"/>
              <a:t> на </a:t>
            </a:r>
            <a:r>
              <a:rPr lang="ru-RU" dirty="0"/>
              <a:t>фоне сниженной прочности кости </a:t>
            </a:r>
            <a:r>
              <a:rPr lang="ru-RU" dirty="0" smtClean="0"/>
              <a:t>, при </a:t>
            </a:r>
            <a:r>
              <a:rPr lang="ru-RU" b="1" dirty="0"/>
              <a:t>относительно небольшой травме </a:t>
            </a:r>
            <a:r>
              <a:rPr lang="ru-RU" dirty="0"/>
              <a:t>и причина  снижения прочности костной ткани это </a:t>
            </a:r>
            <a:r>
              <a:rPr lang="ru-RU" b="1" dirty="0"/>
              <a:t>ОСТЕОПОРОЗ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62" y="2247900"/>
            <a:ext cx="5505186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7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FF00"/>
                </a:solidFill>
              </a:rPr>
              <a:t>Особенности анатомии тазобедренного сустава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4913" y="1658619"/>
            <a:ext cx="6364288" cy="458203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Питание шейки бедренной кости идет </a:t>
            </a:r>
          </a:p>
          <a:p>
            <a:r>
              <a:rPr lang="ru-RU" dirty="0"/>
              <a:t>Из капсулы сустава - 1</a:t>
            </a:r>
          </a:p>
          <a:p>
            <a:r>
              <a:rPr lang="ru-RU" dirty="0"/>
              <a:t>Из артерии круглой связки - 3 (у пожилых пациентов она уже не функционирует</a:t>
            </a:r>
          </a:p>
          <a:p>
            <a:r>
              <a:rPr lang="ru-RU" dirty="0"/>
              <a:t>Из сосудов проходящих в кости - 2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1658619"/>
            <a:ext cx="4203700" cy="458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4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FF00"/>
                </a:solidFill>
              </a:rPr>
              <a:t>Особенности анатомии тазобедренного сустава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1270000"/>
            <a:ext cx="8026401" cy="5143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 переломе шейки бедренной кости повреждается не только кость, но и </a:t>
            </a:r>
            <a:r>
              <a:rPr lang="ru-RU" b="1" dirty="0"/>
              <a:t>разрываются </a:t>
            </a:r>
            <a:r>
              <a:rPr lang="ru-RU" b="1" dirty="0" smtClean="0"/>
              <a:t>сосуды</a:t>
            </a:r>
            <a:r>
              <a:rPr lang="ru-RU" dirty="0"/>
              <a:t> </a:t>
            </a:r>
            <a:r>
              <a:rPr lang="ru-RU" dirty="0" smtClean="0"/>
              <a:t>- и </a:t>
            </a:r>
            <a:r>
              <a:rPr lang="ru-RU" dirty="0"/>
              <a:t>костный отломок (головка и часть шейки бедренной кости), </a:t>
            </a:r>
            <a:r>
              <a:rPr lang="ru-RU" b="1" dirty="0"/>
              <a:t>лишенный кровоснабжения</a:t>
            </a:r>
            <a:r>
              <a:rPr lang="ru-RU" dirty="0"/>
              <a:t>, может рассосаться, постепенно исчезнуть. Такое состояние называют  </a:t>
            </a:r>
            <a:r>
              <a:rPr lang="ru-RU" b="1" dirty="0" smtClean="0"/>
              <a:t>аваскулярным </a:t>
            </a:r>
            <a:r>
              <a:rPr lang="ru-RU" b="1" dirty="0"/>
              <a:t>некрозом </a:t>
            </a:r>
            <a:r>
              <a:rPr lang="ru-RU" dirty="0"/>
              <a:t>головки и шейки бедренной кости ("шейки бедра"). Кроме того, лишенный кровоснабжения костный отломок головки и шейки бедренной кости </a:t>
            </a:r>
            <a:r>
              <a:rPr lang="ru-RU" dirty="0" smtClean="0"/>
              <a:t> может </a:t>
            </a:r>
            <a:r>
              <a:rPr lang="ru-RU" dirty="0"/>
              <a:t>не </a:t>
            </a:r>
            <a:r>
              <a:rPr lang="ru-RU" dirty="0" smtClean="0"/>
              <a:t>«прирасти» т.е.   </a:t>
            </a:r>
            <a:r>
              <a:rPr lang="ru-RU" dirty="0"/>
              <a:t>формируется </a:t>
            </a:r>
            <a:r>
              <a:rPr lang="ru-RU" b="1" dirty="0"/>
              <a:t>ложный сустав</a:t>
            </a:r>
            <a:r>
              <a:rPr lang="ru-RU" dirty="0"/>
              <a:t>. 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Особенно </a:t>
            </a:r>
            <a:r>
              <a:rPr lang="ru-RU" b="1" dirty="0"/>
              <a:t>высок риск </a:t>
            </a:r>
            <a:r>
              <a:rPr lang="ru-RU" b="1" dirty="0" err="1"/>
              <a:t>несращения</a:t>
            </a:r>
            <a:r>
              <a:rPr lang="ru-RU" b="1" dirty="0"/>
              <a:t> после перелома шейки бедра у пожилых людей</a:t>
            </a:r>
            <a:r>
              <a:rPr lang="ru-RU" dirty="0"/>
              <a:t>, у которых сосуд, проходящий внутри связки головки, закрыт.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664" y="1700275"/>
            <a:ext cx="3529036" cy="471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90289" cy="1261782"/>
          </a:xfrm>
        </p:spPr>
        <p:txBody>
          <a:bodyPr/>
          <a:lstStyle/>
          <a:p>
            <a:r>
              <a:rPr lang="ru-RU" sz="3600" b="1" dirty="0">
                <a:solidFill>
                  <a:srgbClr val="FFFF00"/>
                </a:solidFill>
              </a:rPr>
              <a:t>Классификация переломов  </a:t>
            </a:r>
            <a:r>
              <a:rPr lang="ru-RU" sz="2000" dirty="0"/>
              <a:t>чтобы стандартизировать подходы к лечению переломов шейки бедра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7650"/>
            <a:ext cx="6032500" cy="5238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 их </a:t>
            </a:r>
            <a:r>
              <a:rPr lang="ru-RU" sz="2400" b="1" dirty="0"/>
              <a:t>анатомической локализации </a:t>
            </a:r>
            <a:r>
              <a:rPr lang="ru-RU" dirty="0"/>
              <a:t>делятся на</a:t>
            </a:r>
          </a:p>
          <a:p>
            <a:pPr marL="0" indent="0">
              <a:buNone/>
            </a:pPr>
            <a:r>
              <a:rPr lang="ru-RU" b="1" dirty="0" err="1"/>
              <a:t>базисцервикальные</a:t>
            </a:r>
            <a:r>
              <a:rPr lang="ru-RU" dirty="0"/>
              <a:t> (расположенные у основания шейки бедра, наиболее удаленные от головки переломы),</a:t>
            </a:r>
          </a:p>
          <a:p>
            <a:pPr marL="0" indent="0">
              <a:buNone/>
            </a:pPr>
            <a:r>
              <a:rPr lang="ru-RU" sz="1600" dirty="0" smtClean="0"/>
              <a:t>            </a:t>
            </a:r>
            <a:r>
              <a:rPr lang="ru-RU" sz="1600" u="sng" dirty="0" smtClean="0"/>
              <a:t>более </a:t>
            </a:r>
            <a:r>
              <a:rPr lang="ru-RU" sz="1600" u="sng" dirty="0"/>
              <a:t>благоприятен в плане прогноза </a:t>
            </a:r>
            <a:r>
              <a:rPr lang="ru-RU" sz="1600" u="sng" dirty="0" smtClean="0"/>
              <a:t>сращения</a:t>
            </a:r>
            <a:r>
              <a:rPr lang="ru-RU" sz="1600" dirty="0" smtClean="0"/>
              <a:t> </a:t>
            </a:r>
            <a:endParaRPr lang="ru-RU" sz="1600" dirty="0"/>
          </a:p>
          <a:p>
            <a:pPr marL="0" indent="0">
              <a:buNone/>
            </a:pPr>
            <a:r>
              <a:rPr lang="ru-RU" b="1" dirty="0" err="1"/>
              <a:t>трансцервикальные</a:t>
            </a:r>
            <a:r>
              <a:rPr lang="ru-RU" dirty="0"/>
              <a:t> (проходя</a:t>
            </a:r>
          </a:p>
          <a:p>
            <a:pPr marL="0" indent="0">
              <a:buNone/>
            </a:pPr>
            <a:r>
              <a:rPr lang="ru-RU" dirty="0" err="1"/>
              <a:t>щие</a:t>
            </a:r>
            <a:r>
              <a:rPr lang="ru-RU" dirty="0"/>
              <a:t> непосредственно через шейку бедренной кости) и </a:t>
            </a:r>
          </a:p>
          <a:p>
            <a:pPr marL="0" indent="0">
              <a:buNone/>
            </a:pPr>
            <a:r>
              <a:rPr lang="ru-RU" b="1" dirty="0" err="1"/>
              <a:t>субкапитальные</a:t>
            </a:r>
            <a:r>
              <a:rPr lang="ru-RU" dirty="0"/>
              <a:t> переломы (расположенные в </a:t>
            </a:r>
            <a:r>
              <a:rPr lang="ru-RU" dirty="0" err="1"/>
              <a:t>непосре-дственной</a:t>
            </a:r>
            <a:r>
              <a:rPr lang="ru-RU" dirty="0"/>
              <a:t> близости к головке бедренной кости). </a:t>
            </a:r>
          </a:p>
          <a:p>
            <a:pPr marL="0" indent="0">
              <a:buNone/>
            </a:pPr>
            <a:r>
              <a:rPr lang="ru-RU" sz="1700" dirty="0" smtClean="0"/>
              <a:t>                                     </a:t>
            </a:r>
            <a:r>
              <a:rPr lang="ru-RU" sz="1700" u="sng" dirty="0" smtClean="0"/>
              <a:t>прогноз </a:t>
            </a:r>
            <a:r>
              <a:rPr lang="ru-RU" sz="1700" u="sng" dirty="0"/>
              <a:t>сращения плохой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68" y="1517650"/>
            <a:ext cx="2133600" cy="2730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97" y="2771775"/>
            <a:ext cx="2146300" cy="2730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26" y="4025900"/>
            <a:ext cx="21463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8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25189" cy="1045882"/>
          </a:xfrm>
        </p:spPr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</a:rPr>
              <a:t>Классификация переломов  </a:t>
            </a:r>
            <a:r>
              <a:rPr lang="ru-RU" sz="1800" dirty="0"/>
              <a:t>чтобы стандартизировать подходы к лечению переломов шейки бедра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1" y="1498600"/>
            <a:ext cx="5016500" cy="4749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Однако, </a:t>
            </a:r>
            <a:r>
              <a:rPr lang="ru-RU" dirty="0"/>
              <a:t>важно не только как расположена  линия перелома в шейке бедренной кости, но и ее угол. В частности, чем более вертикальна линия перелома, тем выше шансы того, что перелом сместится и не срастется. Для описания переломов по этому признаку используется классификация, предложенная F. </a:t>
            </a:r>
            <a:r>
              <a:rPr lang="ru-RU" b="1" dirty="0" err="1"/>
              <a:t>Pauwels</a:t>
            </a:r>
            <a:r>
              <a:rPr lang="ru-RU" dirty="0"/>
              <a:t> в 1935 г. </a:t>
            </a:r>
          </a:p>
          <a:p>
            <a:r>
              <a:rPr lang="ru-RU" dirty="0"/>
              <a:t>Первая степень соответствует углу менее 30°, </a:t>
            </a:r>
          </a:p>
          <a:p>
            <a:r>
              <a:rPr lang="ru-RU" dirty="0"/>
              <a:t>вторая –углу от 30 до 50°, и </a:t>
            </a:r>
          </a:p>
          <a:p>
            <a:r>
              <a:rPr lang="ru-RU" dirty="0"/>
              <a:t>третья – углу более 50°.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1612900"/>
            <a:ext cx="67310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7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1" y="135218"/>
            <a:ext cx="11152189" cy="918882"/>
          </a:xfrm>
        </p:spPr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</a:rPr>
              <a:t>Классификация переломов 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1800" dirty="0"/>
              <a:t>чтобы стандартизировать подходы к лечению переломов шейки бедра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200" y="1054099"/>
            <a:ext cx="7010400" cy="5575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Достаточно часто используется классификация переломов шейки бедра по </a:t>
            </a:r>
            <a:r>
              <a:rPr lang="ru-RU" b="1" dirty="0" err="1"/>
              <a:t>Garden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Она делит переломы шейки бедренной кости в зависимости от смещения отломков на степени – от</a:t>
            </a:r>
          </a:p>
          <a:p>
            <a:pPr marL="0" indent="0">
              <a:buNone/>
            </a:pPr>
            <a:r>
              <a:rPr lang="ru-RU" dirty="0"/>
              <a:t> I (неполный перелом шейки бедра без смещения) до </a:t>
            </a:r>
          </a:p>
          <a:p>
            <a:pPr marL="0" indent="0">
              <a:buNone/>
            </a:pPr>
            <a:r>
              <a:rPr lang="ru-RU" dirty="0"/>
              <a:t>IV (полное разобщение отломков при переломе шейки бедра).</a:t>
            </a:r>
          </a:p>
          <a:p>
            <a:pPr marL="0" indent="0">
              <a:buNone/>
            </a:pPr>
            <a:r>
              <a:rPr lang="ru-RU" dirty="0"/>
              <a:t>При </a:t>
            </a:r>
            <a:r>
              <a:rPr lang="en-US" dirty="0"/>
              <a:t>III-IV</a:t>
            </a:r>
            <a:r>
              <a:rPr lang="ru-RU" dirty="0"/>
              <a:t> высок риск </a:t>
            </a:r>
            <a:r>
              <a:rPr lang="ru-RU" dirty="0" err="1"/>
              <a:t>несращения</a:t>
            </a:r>
            <a:endParaRPr lang="ru-RU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2400" b="1" dirty="0"/>
              <a:t>Общий вывод</a:t>
            </a:r>
            <a:r>
              <a:rPr lang="ru-RU" b="1" dirty="0"/>
              <a:t>, чем </a:t>
            </a:r>
            <a:r>
              <a:rPr lang="ru-RU" b="1" u="sng" dirty="0"/>
              <a:t>более вертикально </a:t>
            </a:r>
            <a:r>
              <a:rPr lang="ru-RU" b="1" dirty="0"/>
              <a:t>расположена линия перелома шейки бедренной кости, </a:t>
            </a:r>
            <a:r>
              <a:rPr lang="ru-RU" b="1" u="sng" dirty="0"/>
              <a:t>чем ближе перелом к головке </a:t>
            </a:r>
            <a:r>
              <a:rPr lang="ru-RU" b="1" dirty="0"/>
              <a:t>бедренной кости и </a:t>
            </a:r>
            <a:r>
              <a:rPr lang="ru-RU" b="1" u="sng" dirty="0"/>
              <a:t>чем старше пациент </a:t>
            </a:r>
            <a:r>
              <a:rPr lang="ru-RU" b="1" dirty="0"/>
              <a:t>– тем выше шанс того, что перелом не срастется.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5" y="2184400"/>
            <a:ext cx="4444999" cy="44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5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2320</Words>
  <Application>Microsoft Office PowerPoint</Application>
  <PresentationFormat>Произвольный</PresentationFormat>
  <Paragraphs>185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Ион</vt:lpstr>
      <vt:lpstr>ПЕРЕЛОМЫ ШЕЙКИ БЕДРЕННОЙ КОСТИ</vt:lpstr>
      <vt:lpstr>актуальность</vt:lpstr>
      <vt:lpstr>актуальность</vt:lpstr>
      <vt:lpstr>Причина перелома шейки бедра</vt:lpstr>
      <vt:lpstr>Особенности анатомии тазобедренного сустава</vt:lpstr>
      <vt:lpstr>Особенности анатомии тазобедренного сустава</vt:lpstr>
      <vt:lpstr>Классификация переломов  чтобы стандартизировать подходы к лечению переломов шейки бедра</vt:lpstr>
      <vt:lpstr>Классификация переломов  чтобы стандартизировать подходы к лечению переломов шейки бедра</vt:lpstr>
      <vt:lpstr>Классификация переломов   чтобы стандартизировать подходы к лечению переломов шейки бедра</vt:lpstr>
      <vt:lpstr>Симптомы Перелом шейки бедра можно заподозрить по типичному механизму травмы, характерным  клиническим признакам и подтвердить с помощью рентгеновских снимков. </vt:lpstr>
      <vt:lpstr>Рентгендиагностика </vt:lpstr>
      <vt:lpstr>Что делать после падения?</vt:lpstr>
      <vt:lpstr>Лечение</vt:lpstr>
      <vt:lpstr>Лечение </vt:lpstr>
      <vt:lpstr>Оперативное лечение</vt:lpstr>
      <vt:lpstr>Оперативное лечение тотальный эндопротез – проводится замена как бедренного, так и тазового компонента сустава</vt:lpstr>
      <vt:lpstr>Оперативное лечение Биполярные и монополярные эндопротезы тазобедренного сустава, эндопротезирование чашки не производится, т.е. чашка эндопротеза не устанавливается и головка эндопротеза скользит по хрящу вертлужной впадины</vt:lpstr>
      <vt:lpstr>Осложнения остеосинтеза</vt:lpstr>
      <vt:lpstr>Осложнения остеосинтеза</vt:lpstr>
      <vt:lpstr>Что делать если нет возможности оперативного лечения? Как лечить консервативно?</vt:lpstr>
      <vt:lpstr>Консервативное лечение</vt:lpstr>
      <vt:lpstr>Консервативное лечение</vt:lpstr>
      <vt:lpstr>Консервативное лечение</vt:lpstr>
      <vt:lpstr>Консервативное лечение, что будет?</vt:lpstr>
      <vt:lpstr>Консервативное лечение, что будет?</vt:lpstr>
      <vt:lpstr>Профилактика  перелома шейки бедра</vt:lpstr>
      <vt:lpstr>Профилактика перелома шейки бедра</vt:lpstr>
      <vt:lpstr>Профилактика перелома шейки бедра</vt:lpstr>
      <vt:lpstr>Профилактика перелома шейки бедра</vt:lpstr>
      <vt:lpstr>Профилактика перелома шейки бедра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ПЕРЕЛОМЫ шейки бедренной кости</dc:title>
  <dc:creator>Саша</dc:creator>
  <cp:lastModifiedBy>Admin</cp:lastModifiedBy>
  <cp:revision>66</cp:revision>
  <dcterms:created xsi:type="dcterms:W3CDTF">2017-01-26T08:39:29Z</dcterms:created>
  <dcterms:modified xsi:type="dcterms:W3CDTF">2022-02-17T07:23:41Z</dcterms:modified>
</cp:coreProperties>
</file>